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58" r:id="rId2"/>
    <p:sldMasterId id="2147483799" r:id="rId3"/>
    <p:sldMasterId id="2147483829" r:id="rId4"/>
    <p:sldMasterId id="2147483777" r:id="rId5"/>
  </p:sldMasterIdLst>
  <p:notesMasterIdLst>
    <p:notesMasterId r:id="rId8"/>
  </p:notesMasterIdLst>
  <p:sldIdLst>
    <p:sldId id="289" r:id="rId6"/>
    <p:sldId id="29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465"/>
    <a:srgbClr val="FFDEE6"/>
    <a:srgbClr val="AA72A3"/>
    <a:srgbClr val="8E4384"/>
    <a:srgbClr val="E7E9EF"/>
    <a:srgbClr val="CFD4DF"/>
    <a:srgbClr val="E3D0E0"/>
    <a:srgbClr val="FF5982"/>
    <a:srgbClr val="707E9E"/>
    <a:srgbClr val="405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70" autoAdjust="0"/>
  </p:normalViewPr>
  <p:slideViewPr>
    <p:cSldViewPr showGuides="1">
      <p:cViewPr varScale="1">
        <p:scale>
          <a:sx n="95" d="100"/>
          <a:sy n="95" d="100"/>
        </p:scale>
        <p:origin x="16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54BD-3701-42E0-95F8-6B5541F7A16A}" type="datetimeFigureOut">
              <a:rPr lang="fi-FI" smtClean="0"/>
              <a:t>31.10.2023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95AD-1777-4067-B046-A1A28382DA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86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15899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56791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99493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28215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ityks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4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9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84188" y="1628775"/>
            <a:ext cx="5611812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696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purppura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4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71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55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239" y="333375"/>
            <a:ext cx="5472338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91444" y="1268760"/>
            <a:ext cx="4353584" cy="4353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3031" y="1430348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6606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4" cy="4435511"/>
          </a:xfrm>
          <a:solidFill>
            <a:schemeClr val="accent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5" y="2358776"/>
              <a:ext cx="4312103" cy="2870246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612999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sininen">
    <p:bg>
      <p:bgPr>
        <a:solidFill>
          <a:srgbClr val="E7E9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18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0602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9418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roos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4" name="Kuva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62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7"/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21609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 marL="684000" indent="0">
              <a:buNone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3110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08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315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9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02404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4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949510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emf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31.10.2023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673" r:id="rId2"/>
    <p:sldLayoutId id="2147483662" r:id="rId3"/>
    <p:sldLayoutId id="2147483723" r:id="rId4"/>
    <p:sldLayoutId id="2147483731" r:id="rId5"/>
    <p:sldLayoutId id="2147483914" r:id="rId6"/>
    <p:sldLayoutId id="2147483684" r:id="rId7"/>
    <p:sldLayoutId id="2147483726" r:id="rId8"/>
    <p:sldLayoutId id="2147483892" r:id="rId9"/>
    <p:sldLayoutId id="2147483664" r:id="rId10"/>
    <p:sldLayoutId id="2147483665" r:id="rId11"/>
    <p:sldLayoutId id="2147483666" r:id="rId12"/>
    <p:sldLayoutId id="214748391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7" pos="7378" userDrawn="1">
          <p15:clr>
            <a:srgbClr val="F26B43"/>
          </p15:clr>
        </p15:guide>
        <p15:guide id="19" orient="horz" pos="210" userDrawn="1">
          <p15:clr>
            <a:srgbClr val="F26B43"/>
          </p15:clr>
        </p15:guide>
        <p15:guide id="20" orient="horz" pos="3929" userDrawn="1">
          <p15:clr>
            <a:srgbClr val="F26B43"/>
          </p15:clr>
        </p15:guide>
        <p15:guide id="21" orient="horz" pos="799" userDrawn="1">
          <p15:clr>
            <a:srgbClr val="F26B43"/>
          </p15:clr>
        </p15:guide>
        <p15:guide id="22" orient="horz" pos="1026" userDrawn="1">
          <p15:clr>
            <a:srgbClr val="F26B43"/>
          </p15:clr>
        </p15:guide>
        <p15:guide id="23" pos="1436" userDrawn="1">
          <p15:clr>
            <a:srgbClr val="F26B43"/>
          </p15:clr>
        </p15:guide>
        <p15:guide id="24" orient="horz" pos="3748" userDrawn="1">
          <p15:clr>
            <a:srgbClr val="F26B43"/>
          </p15:clr>
        </p15:guide>
        <p15:guide id="25" orient="horz" pos="4156" userDrawn="1">
          <p15:clr>
            <a:srgbClr val="F26B43"/>
          </p15:clr>
        </p15:guide>
        <p15:guide id="26" pos="2638" userDrawn="1">
          <p15:clr>
            <a:srgbClr val="F26B43"/>
          </p15:clr>
        </p15:guide>
        <p15:guide id="27" pos="5042" userDrawn="1">
          <p15:clr>
            <a:srgbClr val="F26B43"/>
          </p15:clr>
        </p15:guide>
        <p15:guide id="28" pos="6244" userDrawn="1">
          <p15:clr>
            <a:srgbClr val="F26B43"/>
          </p15:clr>
        </p15:guide>
        <p15:guide id="29" pos="3931" userDrawn="1">
          <p15:clr>
            <a:srgbClr val="F26B43"/>
          </p15:clr>
        </p15:guide>
        <p15:guide id="30" pos="302" userDrawn="1">
          <p15:clr>
            <a:srgbClr val="F26B43"/>
          </p15:clr>
        </p15:guide>
        <p15:guide id="31" pos="3840" userDrawn="1">
          <p15:clr>
            <a:srgbClr val="F26B43"/>
          </p15:clr>
        </p15:guide>
        <p15:guide id="32" pos="665" userDrawn="1">
          <p15:clr>
            <a:srgbClr val="F26B43"/>
          </p15:clr>
        </p15:guide>
        <p15:guide id="33" orient="horz" pos="20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31.10.2023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6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68" r:id="rId2"/>
    <p:sldLayoutId id="214748388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31.10.2023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3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31.10.2023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2" r:id="rId2"/>
    <p:sldLayoutId id="214748384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31.10.2023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9" r:id="rId2"/>
    <p:sldLayoutId id="214748379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E2BA3B-2959-6290-667F-E37B09ED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333375"/>
            <a:ext cx="5472113" cy="923925"/>
          </a:xfrm>
        </p:spPr>
        <p:txBody>
          <a:bodyPr anchor="ctr">
            <a:normAutofit/>
          </a:bodyPr>
          <a:lstStyle/>
          <a:p>
            <a:r>
              <a:rPr lang="fi-FI" b="0" i="0">
                <a:effectLst/>
              </a:rPr>
              <a:t>Hyvä käsihygienia estää infektioiden leviämistä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1D04E5-E422-C7E8-4873-28B8B53B6A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b="0" i="0" dirty="0">
                <a:effectLst/>
              </a:rPr>
              <a:t>Suurin osa tartunnoista leviää käsien välityksellä.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O</a:t>
            </a:r>
            <a:r>
              <a:rPr lang="fi-FI" b="0" i="0" dirty="0">
                <a:effectLst/>
              </a:rPr>
              <a:t>n tärkeää, että me kaikki – henkilökunta, potilaat ja vierailijat – huolehdimme hyvästä käsihygieniasta.</a:t>
            </a:r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Huomauta, jos käsihygienia ei mielestäsi toteudu.</a:t>
            </a:r>
          </a:p>
        </p:txBody>
      </p:sp>
      <p:pic>
        <p:nvPicPr>
          <p:cNvPr id="5" name="Kuva 4" descr="Kuva, joka sisältää kohteen nuoli&#10;&#10;Kuvaus luotu automaattisesti">
            <a:extLst>
              <a:ext uri="{FF2B5EF4-FFF2-40B4-BE49-F238E27FC236}">
                <a16:creationId xmlns:a16="http://schemas.microsoft.com/office/drawing/2014/main" id="{57896052-E2A9-9860-DB7D-1D0DACF61B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15" y="0"/>
            <a:ext cx="485203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9E7E5F9C-051D-A4A7-E9CD-1F4E942361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r="33085"/>
          <a:stretch/>
        </p:blipFill>
        <p:spPr>
          <a:xfrm>
            <a:off x="-9291" y="10"/>
            <a:ext cx="5490303" cy="685799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noFill/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44432FF-C43A-CDA5-B249-7A998996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463" y="333375"/>
            <a:ext cx="5472113" cy="923925"/>
          </a:xfrm>
        </p:spPr>
        <p:txBody>
          <a:bodyPr anchor="ctr">
            <a:normAutofit/>
          </a:bodyPr>
          <a:lstStyle/>
          <a:p>
            <a:r>
              <a:rPr lang="fi-FI" b="0"/>
              <a:t>Käytä käsihuuhdetta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3637D4-E25A-1BD1-F74A-C0AE3E80AE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 vert="horz" lIns="0" tIns="0" rIns="0" bIns="0" rtlCol="0">
            <a:normAutofit/>
          </a:bodyPr>
          <a:lstStyle/>
          <a:p>
            <a:pPr marL="78105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200" b="0" i="0" dirty="0">
                <a:effectLst/>
              </a:rPr>
              <a:t>saapuessasi ja lähtiessäsi yksiköstä</a:t>
            </a:r>
            <a:endParaRPr lang="fi-FI" sz="2200" dirty="0"/>
          </a:p>
          <a:p>
            <a:pPr marL="78105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200" dirty="0"/>
              <a:t>koskettuasi oven kahvoihin tai painikkeisiin</a:t>
            </a:r>
            <a:endParaRPr lang="fi-FI" sz="2200" b="0" i="0" dirty="0">
              <a:effectLst/>
            </a:endParaRPr>
          </a:p>
          <a:p>
            <a:pPr marL="78105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200" b="0" i="0" dirty="0">
                <a:effectLst/>
              </a:rPr>
              <a:t>yskimisen ja niistämisen jälkeen</a:t>
            </a:r>
          </a:p>
          <a:p>
            <a:pPr marL="78105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200" b="0" i="0" dirty="0">
                <a:effectLst/>
              </a:rPr>
              <a:t>ennen ja jälkeen haavojen tai kanyylien ja katetrien koskemista</a:t>
            </a:r>
            <a:r>
              <a:rPr lang="fi-FI" sz="2200" dirty="0"/>
              <a:t> </a:t>
            </a:r>
          </a:p>
          <a:p>
            <a:pPr marL="323850" lvl="2">
              <a:lnSpc>
                <a:spcPct val="90000"/>
              </a:lnSpc>
            </a:pPr>
            <a:endParaRPr lang="fi-FI" sz="2200" b="0" i="0" dirty="0">
              <a:effectLst/>
            </a:endParaRPr>
          </a:p>
          <a:p>
            <a:pPr>
              <a:lnSpc>
                <a:spcPct val="90000"/>
              </a:lnSpc>
            </a:pPr>
            <a:r>
              <a:rPr lang="fi-FI" sz="2200" b="0" i="0" dirty="0">
                <a:effectLst/>
              </a:rPr>
              <a:t>Pese kädet huolellisesti vedellä ja saippualla WC-käynnin jälkeen, ennen ruokailua ja jos kätesi ovat näkyvästi likaiset.</a:t>
            </a:r>
          </a:p>
          <a:p>
            <a:pPr>
              <a:lnSpc>
                <a:spcPct val="90000"/>
              </a:lnSpc>
            </a:pP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325609479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hyvinvointialue_perus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4433AC9-32E8-4852-9E10-5A5822690FC3}"/>
    </a:ext>
  </a:extLst>
</a:theme>
</file>

<file path=ppt/theme/theme2.xml><?xml version="1.0" encoding="utf-8"?>
<a:theme xmlns:a="http://schemas.openxmlformats.org/drawingml/2006/main" name="PHA_kelta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5D29AA7A-CD7A-44C4-AF57-9C23DF881C3F}"/>
    </a:ext>
  </a:extLst>
</a:theme>
</file>

<file path=ppt/theme/theme3.xml><?xml version="1.0" encoding="utf-8"?>
<a:theme xmlns:a="http://schemas.openxmlformats.org/drawingml/2006/main" name="PHA_purppur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9F62007-6372-45CF-8A51-13BB55BF629B}"/>
    </a:ext>
  </a:extLst>
</a:theme>
</file>

<file path=ppt/theme/theme4.xml><?xml version="1.0" encoding="utf-8"?>
<a:theme xmlns:a="http://schemas.openxmlformats.org/drawingml/2006/main" name="PHA_sin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D91A697D-A2F0-4DA3-94F1-BCB9228AFA9B}"/>
    </a:ext>
  </a:extLst>
</a:theme>
</file>

<file path=ppt/theme/theme5.xml><?xml version="1.0" encoding="utf-8"?>
<a:theme xmlns:a="http://schemas.openxmlformats.org/drawingml/2006/main" name="PHA_roos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20E0BB0C-9175-4E5C-85E9-1FE57EFF982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 hyvinvointialue mallipohja</Template>
  <TotalTime>16</TotalTime>
  <Words>79</Words>
  <Application>Microsoft Office PowerPoint</Application>
  <PresentationFormat>Laajakuva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Pirkanmaan hyvinvointialue_perus</vt:lpstr>
      <vt:lpstr>PHA_keltainen</vt:lpstr>
      <vt:lpstr>PHA_purppura</vt:lpstr>
      <vt:lpstr>PHA_sininen</vt:lpstr>
      <vt:lpstr>PHA_roosa</vt:lpstr>
      <vt:lpstr>Hyvä käsihygienia estää infektioiden leviämistä</vt:lpstr>
      <vt:lpstr>Käytä käsihuuhdetta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 käsihygienia estää infektioiden leviämistä</dc:title>
  <dc:creator>Uusi-Mikkola Jenni</dc:creator>
  <cp:keywords/>
  <cp:lastModifiedBy>Toivanen Sanna</cp:lastModifiedBy>
  <cp:revision>2</cp:revision>
  <dcterms:created xsi:type="dcterms:W3CDTF">2023-03-27T09:18:17Z</dcterms:created>
  <dcterms:modified xsi:type="dcterms:W3CDTF">2023-10-31T12:22:19Z</dcterms:modified>
</cp:coreProperties>
</file>