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858" r:id="rId4"/>
    <p:sldMasterId id="2147483799" r:id="rId5"/>
    <p:sldMasterId id="2147483829" r:id="rId6"/>
    <p:sldMasterId id="2147483777" r:id="rId7"/>
    <p:sldMasterId id="2147483915" r:id="rId8"/>
  </p:sldMasterIdLst>
  <p:notesMasterIdLst>
    <p:notesMasterId r:id="rId43"/>
  </p:notesMasterIdLst>
  <p:sldIdLst>
    <p:sldId id="265" r:id="rId9"/>
    <p:sldId id="2145707409" r:id="rId10"/>
    <p:sldId id="2145707118" r:id="rId11"/>
    <p:sldId id="2145707411" r:id="rId12"/>
    <p:sldId id="2145707174" r:id="rId13"/>
    <p:sldId id="2145707412" r:id="rId14"/>
    <p:sldId id="2145707388" r:id="rId15"/>
    <p:sldId id="2145707389" r:id="rId16"/>
    <p:sldId id="2145707414" r:id="rId17"/>
    <p:sldId id="2145707393" r:id="rId18"/>
    <p:sldId id="2145707371" r:id="rId19"/>
    <p:sldId id="2145707380" r:id="rId20"/>
    <p:sldId id="2145707403" r:id="rId21"/>
    <p:sldId id="271" r:id="rId22"/>
    <p:sldId id="284" r:id="rId23"/>
    <p:sldId id="273" r:id="rId24"/>
    <p:sldId id="287" r:id="rId25"/>
    <p:sldId id="2145707406" r:id="rId26"/>
    <p:sldId id="2145707407" r:id="rId27"/>
    <p:sldId id="288" r:id="rId28"/>
    <p:sldId id="2145707415" r:id="rId29"/>
    <p:sldId id="2145707390" r:id="rId30"/>
    <p:sldId id="2145707391" r:id="rId31"/>
    <p:sldId id="299" r:id="rId32"/>
    <p:sldId id="301" r:id="rId33"/>
    <p:sldId id="302" r:id="rId34"/>
    <p:sldId id="264" r:id="rId35"/>
    <p:sldId id="2145707082" r:id="rId36"/>
    <p:sldId id="280" r:id="rId37"/>
    <p:sldId id="2145707408" r:id="rId38"/>
    <p:sldId id="2145707416" r:id="rId39"/>
    <p:sldId id="2145707417" r:id="rId40"/>
    <p:sldId id="2145707418" r:id="rId41"/>
    <p:sldId id="2145707419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465"/>
    <a:srgbClr val="CFD4DF"/>
    <a:srgbClr val="8E4384"/>
    <a:srgbClr val="AA72A3"/>
    <a:srgbClr val="E3D0E0"/>
    <a:srgbClr val="40537E"/>
    <a:srgbClr val="FFDEE6"/>
    <a:srgbClr val="E7E9EF"/>
    <a:srgbClr val="FF5982"/>
    <a:srgbClr val="707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006A2-031C-49C7-BCB4-8128926D6084}" v="375" dt="2023-08-28T09:16:06.382"/>
    <p1510:client id="{6AAAD533-8D46-46E0-8299-9C1C11014587}" v="832" dt="2023-08-28T10:32:22.557"/>
    <p1510:client id="{B44BE0C4-8E83-4A32-9903-8FAB083D511C}" v="882" dt="2023-08-28T08:42:10.70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howGuides="1">
      <p:cViewPr varScale="1">
        <p:scale>
          <a:sx n="83" d="100"/>
          <a:sy n="83" d="100"/>
        </p:scale>
        <p:origin x="108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589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679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49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821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239" y="333375"/>
            <a:ext cx="5472338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1299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5936191" cy="2126617"/>
          </a:xfrm>
        </p:spPr>
        <p:txBody>
          <a:bodyPr anchor="b">
            <a:noAutofit/>
          </a:bodyPr>
          <a:lstStyle>
            <a:lvl1pPr algn="l">
              <a:defRPr sz="4400"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6" y="3439604"/>
            <a:ext cx="5183188" cy="82809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9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68688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51538" y="1122363"/>
            <a:ext cx="5758805" cy="2126617"/>
          </a:xfrm>
        </p:spPr>
        <p:txBody>
          <a:bodyPr anchor="b">
            <a:noAutofit/>
          </a:bodyPr>
          <a:lstStyle>
            <a:lvl1pPr algn="l">
              <a:defRPr sz="4400"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51538" y="3429000"/>
            <a:ext cx="5758805" cy="68407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0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>
              <a:spcAft>
                <a:spcPts val="1200"/>
              </a:spcAft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9947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18475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911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1103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11453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_1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4485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5537066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430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6297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35028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802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Kansi_purppura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30511"/>
            <a:ext cx="4837395" cy="625806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586897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1792796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859" y="6237288"/>
            <a:ext cx="1440000" cy="4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5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095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083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30277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1290500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63834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41330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24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0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>
                <a:latin typeface="+mn-lt"/>
              </a:defRPr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9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61368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5816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1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02404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951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673" r:id="rId2"/>
    <p:sldLayoutId id="2147483662" r:id="rId3"/>
    <p:sldLayoutId id="2147483723" r:id="rId4"/>
    <p:sldLayoutId id="2147483731" r:id="rId5"/>
    <p:sldLayoutId id="2147483914" r:id="rId6"/>
    <p:sldLayoutId id="2147483684" r:id="rId7"/>
    <p:sldLayoutId id="2147483726" r:id="rId8"/>
    <p:sldLayoutId id="2147483892" r:id="rId9"/>
    <p:sldLayoutId id="2147483664" r:id="rId10"/>
    <p:sldLayoutId id="2147483665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  <p15:guide id="17" pos="7378" userDrawn="1">
          <p15:clr>
            <a:srgbClr val="F26B43"/>
          </p15:clr>
        </p15:guide>
        <p15:guide id="19" orient="horz" pos="210" userDrawn="1">
          <p15:clr>
            <a:srgbClr val="F26B43"/>
          </p15:clr>
        </p15:guide>
        <p15:guide id="20" orient="horz" pos="3929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026" userDrawn="1">
          <p15:clr>
            <a:srgbClr val="F26B43"/>
          </p15:clr>
        </p15:guide>
        <p15:guide id="23" pos="1436" userDrawn="1">
          <p15:clr>
            <a:srgbClr val="F26B43"/>
          </p15:clr>
        </p15:guide>
        <p15:guide id="24" orient="horz" pos="3748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  <p15:guide id="26" pos="2638" userDrawn="1">
          <p15:clr>
            <a:srgbClr val="F26B43"/>
          </p15:clr>
        </p15:guide>
        <p15:guide id="27" pos="5042" userDrawn="1">
          <p15:clr>
            <a:srgbClr val="F26B43"/>
          </p15:clr>
        </p15:guide>
        <p15:guide id="28" pos="6244" userDrawn="1">
          <p15:clr>
            <a:srgbClr val="F26B43"/>
          </p15:clr>
        </p15:guide>
        <p15:guide id="29" pos="3931" userDrawn="1">
          <p15:clr>
            <a:srgbClr val="F26B43"/>
          </p15:clr>
        </p15:guide>
        <p15:guide id="30" pos="302" userDrawn="1">
          <p15:clr>
            <a:srgbClr val="F26B43"/>
          </p15:clr>
        </p15:guide>
        <p15:guide id="31" pos="3840" userDrawn="1">
          <p15:clr>
            <a:srgbClr val="F26B43"/>
          </p15:clr>
        </p15:guide>
        <p15:guide id="32" pos="665" userDrawn="1">
          <p15:clr>
            <a:srgbClr val="F26B43"/>
          </p15:clr>
        </p15:guide>
        <p15:guide id="33" orient="horz" pos="2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68" r:id="rId2"/>
    <p:sldLayoutId id="214748388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2" r:id="rId2"/>
    <p:sldLayoutId id="214748384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31.8.2023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9" r:id="rId2"/>
    <p:sldLayoutId id="214748379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70EBD44-EBAF-FE14-BE5C-C37C02317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371373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95" imgH="394" progId="TCLayout.ActiveDocument.1">
                  <p:embed/>
                </p:oleObj>
              </mc:Choice>
              <mc:Fallback>
                <p:oleObj name="think-cell Slide" r:id="rId26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70EBD44-EBAF-FE14-BE5C-C37C02317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31.8.2023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  <p:sldLayoutId id="2147483938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47103E5-4D5E-63FD-04CC-1CA209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333375"/>
            <a:ext cx="5962715" cy="2735585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fi-FI" sz="4000" dirty="0"/>
              <a:t>Asukastilaisuudet palvelujen verkostosta 2023</a:t>
            </a:r>
            <a:endParaRPr lang="en-US" sz="4000" dirty="0">
              <a:cs typeface="Arial" panose="020B0604020202020204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BDC72CE-4BCA-2037-C42F-A6E1B62F6C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3429000"/>
            <a:ext cx="5472112" cy="25209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sz="2000" i="0" dirty="0">
                <a:solidFill>
                  <a:srgbClr val="282828"/>
                </a:solidFill>
                <a:effectLst/>
              </a:rPr>
              <a:t>Ikaalinen 29.8.</a:t>
            </a:r>
          </a:p>
          <a:p>
            <a:pPr>
              <a:spcAft>
                <a:spcPts val="600"/>
              </a:spcAft>
            </a:pPr>
            <a:r>
              <a:rPr lang="fi-FI" sz="2000" i="0" dirty="0">
                <a:solidFill>
                  <a:srgbClr val="282828"/>
                </a:solidFill>
                <a:effectLst/>
              </a:rPr>
              <a:t>Mänttä-Vilppula 30.8. </a:t>
            </a:r>
          </a:p>
          <a:p>
            <a:pPr>
              <a:spcAft>
                <a:spcPts val="600"/>
              </a:spcAft>
            </a:pPr>
            <a:r>
              <a:rPr lang="fi-FI" sz="2000" i="0" dirty="0">
                <a:solidFill>
                  <a:srgbClr val="282828"/>
                </a:solidFill>
                <a:effectLst/>
              </a:rPr>
              <a:t>Akaa 7.9</a:t>
            </a:r>
          </a:p>
          <a:p>
            <a:pPr>
              <a:spcAft>
                <a:spcPts val="600"/>
              </a:spcAft>
            </a:pPr>
            <a:r>
              <a:rPr lang="fi-FI" sz="2000" i="0" dirty="0">
                <a:solidFill>
                  <a:srgbClr val="282828"/>
                </a:solidFill>
                <a:effectLst/>
              </a:rPr>
              <a:t>Tampere, Tipotie 11.9.</a:t>
            </a:r>
          </a:p>
          <a:p>
            <a:pPr>
              <a:spcAft>
                <a:spcPts val="600"/>
              </a:spcAft>
            </a:pPr>
            <a:r>
              <a:rPr lang="fi-FI" sz="2000" i="0" dirty="0">
                <a:solidFill>
                  <a:srgbClr val="282828"/>
                </a:solidFill>
                <a:effectLst/>
              </a:rPr>
              <a:t>Kangasala 12.9.</a:t>
            </a:r>
          </a:p>
          <a:p>
            <a:pPr>
              <a:spcAft>
                <a:spcPts val="600"/>
              </a:spcAft>
            </a:pPr>
            <a:r>
              <a:rPr lang="fi-FI" sz="2000" i="0" dirty="0">
                <a:solidFill>
                  <a:srgbClr val="282828"/>
                </a:solidFill>
                <a:effectLst/>
              </a:rPr>
              <a:t>Tampere, Tays 19.9.</a:t>
            </a:r>
            <a:endParaRPr lang="en-US" sz="20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A154FDF-8B27-BCFA-3E91-62F86DDBE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672752" y="619760"/>
            <a:ext cx="561848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29A9108-D180-4E1D-9721-4AB614200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0913" y="1465263"/>
            <a:ext cx="7056437" cy="2879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Vastaanottopalveluiden ja työikäisten sosiaalipalveluiden selvitys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3AF556-C4B0-2581-C87A-17570C5B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5268999"/>
            <a:ext cx="5328344" cy="107957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/>
              <a:t>Avopalveluiden johtaja Eeva Torppa-Saarinen</a:t>
            </a:r>
          </a:p>
        </p:txBody>
      </p:sp>
    </p:spTree>
    <p:extLst>
      <p:ext uri="{BB962C8B-B14F-4D97-AF65-F5344CB8AC3E}">
        <p14:creationId xmlns:p14="http://schemas.microsoft.com/office/powerpoint/2010/main" val="331867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F13CC5BD-B123-29AF-BB6D-55CE353BD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360" y="6021288"/>
            <a:ext cx="1800200" cy="79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B4F448-A3CD-8588-BAE0-F98DB199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624"/>
            <a:ext cx="11233150" cy="935039"/>
          </a:xfrm>
        </p:spPr>
        <p:txBody>
          <a:bodyPr/>
          <a:lstStyle/>
          <a:p>
            <a:r>
              <a:rPr lang="fi-FI" dirty="0"/>
              <a:t>Nykytilanne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4F93A79-9B34-86E6-5DE5-2141A1785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511" y="1054032"/>
            <a:ext cx="5832648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71E2E8-E1F4-8CBF-A507-0EE3EE8DA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591" y="814633"/>
            <a:ext cx="5472113" cy="67933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Arial" panose="020B0604020202020204"/>
                <a:cs typeface="+mj-cs"/>
              </a:rPr>
              <a:t>Vastaanottopalvelut</a:t>
            </a:r>
            <a:endParaRPr lang="fi-FI" sz="1800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3456DE-AA74-A350-7F65-1DD7090E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67" y="1772816"/>
            <a:ext cx="5904656" cy="3711573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575310" lvl="3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T</a:t>
            </a: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oimipisteitä on 40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899160" lvl="4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Lääkärien ja hoitajien vastaanottopalvelua</a:t>
            </a:r>
          </a:p>
          <a:p>
            <a:pPr marL="899160" lvl="4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K</a:t>
            </a: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äyntimää</a:t>
            </a: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riltään </a:t>
            </a: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ja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henkilöstömääriltään h</a:t>
            </a: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yvin erilaisia</a:t>
            </a:r>
            <a:endParaRPr lang="en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899160" lvl="4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Puolet </a:t>
            </a: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käynneistä</a:t>
            </a: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 syntyy muutaman kunnan alueella, jopa 80% käynneistä kymmennen kunnan alueella</a:t>
            </a:r>
            <a:endParaRPr lang="en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899160" lvl="4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Toimipisteitä on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joka kunnassa </a:t>
            </a: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vähintään </a:t>
            </a:r>
            <a:r>
              <a:rPr lang="en-FI" sz="2000" dirty="0">
                <a:solidFill>
                  <a:srgbClr val="000000"/>
                </a:solidFill>
                <a:latin typeface="Arial" panose="020B0604020202020204"/>
              </a:rPr>
              <a:t>1</a:t>
            </a:r>
            <a:endParaRPr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899160" lvl="4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Asukaspohjat vaihtelevat, pienimmillään reilu tuhat</a:t>
            </a:r>
            <a:endParaRPr lang="en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575310" lvl="3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Digipalveluna etävastaanotto on käytössä osassa alueista laajemmin kuin toisissa</a:t>
            </a:r>
            <a:endParaRPr lang="en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539750" lvl="2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kumimoji="0" lang="en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Liikkuvaa palvelua ei juuri ole</a:t>
            </a:r>
            <a:endParaRPr lang="en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E26D71B-4BED-AAD1-2D7D-B2EAE6CA2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8183" y="1054032"/>
            <a:ext cx="5832648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1440A3-DCCD-CA75-90AD-3F3503081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4207" y="838008"/>
            <a:ext cx="5472112" cy="67933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Arial" panose="020B0604020202020204"/>
                <a:cs typeface="+mj-cs"/>
              </a:rPr>
              <a:t>T</a:t>
            </a:r>
            <a:r>
              <a:rPr kumimoji="0" lang="fi-FI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Inter SemiBold" panose="02000503000000020004" pitchFamily="2" charset="0"/>
                <a:cs typeface="+mj-cs"/>
              </a:rPr>
              <a:t>yöikäisten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Inter SemiBold" panose="02000503000000020004" pitchFamily="2" charset="0"/>
                <a:cs typeface="+mj-cs"/>
              </a:rPr>
              <a:t> sosiaalipalvelut</a:t>
            </a:r>
            <a:endParaRPr lang="fi-FI" sz="1800" dirty="0">
              <a:solidFill>
                <a:schemeClr val="bg1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2D14B9-303A-B083-6CD2-3580FC3F8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207" y="1772816"/>
            <a:ext cx="5472112" cy="4622334"/>
          </a:xfrm>
        </p:spPr>
        <p:txBody>
          <a:bodyPr/>
          <a:lstStyle/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 sz="2000" dirty="0">
                <a:solidFill>
                  <a:srgbClr val="000000"/>
                </a:solidFill>
                <a:latin typeface="Arial" panose="020B0604020202020204"/>
              </a:rPr>
              <a:t>Toimipisteitä on 27</a:t>
            </a: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719410" lvl="3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lang="en-FI" sz="2000" dirty="0">
                <a:solidFill>
                  <a:srgbClr val="000000"/>
                </a:solidFill>
                <a:latin typeface="Arial" panose="020B0604020202020204"/>
              </a:rPr>
              <a:t>Usein erillään vastaanottopalveluista</a:t>
            </a:r>
          </a:p>
          <a:p>
            <a:pPr marL="719410" lvl="3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lang="en-FI" sz="2000" dirty="0">
                <a:solidFill>
                  <a:srgbClr val="000000"/>
                </a:solidFill>
                <a:latin typeface="Arial" panose="020B0604020202020204"/>
              </a:rPr>
              <a:t>Toimipisteitä on jokaisen kunnan alueella</a:t>
            </a:r>
            <a:endParaRPr lang="fi-FI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719410" lvl="3" indent="-215900">
              <a:spcAft>
                <a:spcPts val="600"/>
              </a:spcAft>
              <a:buClr>
                <a:srgbClr val="721465"/>
              </a:buClr>
              <a:defRPr/>
            </a:pP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Henkilöstömäärä/toimipiste on pieni, Tampereella henkilöstöä on enemmän</a:t>
            </a:r>
            <a:endParaRPr lang="en-FI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215900" marR="0" lvl="1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 sz="2000" dirty="0">
                <a:solidFill>
                  <a:srgbClr val="000000"/>
                </a:solidFill>
                <a:latin typeface="Arial" panose="020B0604020202020204"/>
              </a:rPr>
              <a:t>Digipalveluna etäasiakaspalvelua ei juuri ole</a:t>
            </a: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 sz="2000" dirty="0">
                <a:solidFill>
                  <a:srgbClr val="000000"/>
                </a:solidFill>
                <a:latin typeface="Arial" panose="020B0604020202020204"/>
              </a:rPr>
              <a:t>Liikkuvaa palvelua on käytössä</a:t>
            </a:r>
            <a:endParaRPr lang="en-GB" sz="2000" dirty="0">
              <a:solidFill>
                <a:srgbClr val="000000"/>
              </a:solidFill>
              <a:latin typeface="Arial" panose="020B0604020202020204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50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62F224B0-E80D-EFFA-30E0-2340935BB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44" y="1196752"/>
            <a:ext cx="5832648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79E43F0-639A-8129-6C5E-12471777E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196752"/>
            <a:ext cx="5832648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88CE29-BF5A-7007-1B75-3457C3E4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17" y="84791"/>
            <a:ext cx="11233150" cy="935039"/>
          </a:xfrm>
        </p:spPr>
        <p:txBody>
          <a:bodyPr/>
          <a:lstStyle/>
          <a:p>
            <a:r>
              <a:rPr lang="fi-FI" dirty="0"/>
              <a:t>Muutospaineet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586C2A1-D856-B930-4BAA-091D7F4B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44" y="1196752"/>
            <a:ext cx="5832648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15E867-375F-4925-4689-0A0EAC26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97817"/>
            <a:ext cx="5472113" cy="9350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Inter SemiBold" panose="02000503000000020004" pitchFamily="2" charset="0"/>
                <a:cs typeface="+mn-cs"/>
              </a:rPr>
              <a:t>Vastaanottopalvelut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Inter SemiBold" panose="02000503000000020004" pitchFamily="2" charset="0"/>
              <a:cs typeface="+mn-cs"/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4B035E-F74C-EFF2-1B5F-00C3F2732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041" y="2043153"/>
            <a:ext cx="5472113" cy="402048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buClr>
                <a:srgbClr val="721465"/>
              </a:buClr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Väestön ikääntyminen</a:t>
            </a: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 lisää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jatkossa </a:t>
            </a: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vastaanottopalvelujen tarvetta entistä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enemmän</a:t>
            </a:r>
            <a:endParaRPr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215900" indent="-215900">
              <a:buClr>
                <a:srgbClr val="721465"/>
              </a:buClr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Suuret ikäluokat ovat vastaanottopalveluita eniten</a:t>
            </a: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 tarvitseva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ikäryhmä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vielä seuraavat kahdeksan vuotta</a:t>
            </a:r>
            <a:endParaRPr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Väestönkehityksen mukaisesti ennustettavissa noin 6% kasvua vastaanottopalveluiden käyntimäärissä vuoteen 2035 mennessä</a:t>
            </a:r>
            <a:endParaRPr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Henkilöstön saatavuus ja riittävyys</a:t>
            </a:r>
            <a:endParaRPr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215900" indent="-215900"/>
            <a:endParaRPr lang="fi-FI" sz="2000" dirty="0">
              <a:cs typeface="Arial" panose="020B0604020202020204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01C0CC7-956A-DE8E-465F-EF3BDA80A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196752"/>
            <a:ext cx="5832648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17F140-2B62-58A1-7037-0C0F6960C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3" y="1010086"/>
            <a:ext cx="5472112" cy="112277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Inter SemiBold" panose="02000503000000020004" pitchFamily="2" charset="0"/>
                <a:cs typeface="+mn-cs"/>
              </a:rPr>
              <a:t>Työikäisten sosiaalipalvelut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Inter SemiBold" panose="02000503000000020004" pitchFamily="2" charset="0"/>
              <a:cs typeface="+mn-cs"/>
            </a:endParaRP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E22FC6-80FC-D6D9-6D32-91D39708C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3" y="2126660"/>
            <a:ext cx="5472112" cy="4107546"/>
          </a:xfrm>
        </p:spPr>
        <p:txBody>
          <a:bodyPr vert="horz" lIns="0" tIns="0" rIns="0" bIns="0" rtlCol="0" anchor="t">
            <a:noAutofit/>
          </a:bodyPr>
          <a:lstStyle/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Työikäisen väestön määrä kasvaa hieman seuraavien vuosien aikana, mutta määrän ennustetaan kääntyvän laskuun kymmenen 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vuoden päästä</a:t>
            </a:r>
            <a:endParaRPr lang="fi-FI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15900" indent="-215900">
              <a:buClr>
                <a:srgbClr val="721465"/>
              </a:buClr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Väestönkehityksen perusteella työikäisten sosiaalipalveluiden</a:t>
            </a: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 tarve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tulee pysymään lähes nykyisenkaltaisena seuraavinakin vuosina</a:t>
            </a:r>
            <a:endParaRPr lang="fi-FI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215900" indent="-215900">
              <a:buClr>
                <a:srgbClr val="721465"/>
              </a:buClr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Yhteistyön tiivistäminen vastaanottopalveluihin</a:t>
            </a: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, tilat saman katon alla, moniammatillinen yhteistyö mahdollistuu </a:t>
            </a:r>
            <a:endParaRPr lang="fi-FI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srgbClr val="000000"/>
                </a:solidFill>
                <a:latin typeface="Arial" panose="020B0604020202020204"/>
              </a:rPr>
              <a:t>Henkilöstön saatavuus ja riittävyys</a:t>
            </a:r>
            <a:endParaRPr lang="fi-FI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215900" indent="-215900"/>
            <a:endParaRPr lang="fi-FI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7173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55AE12-FE65-34F3-614C-9A8844F6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Palvelujen käytön jakautumisen tavoite vuonna 2035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A27D8A-09F2-11E6-DC81-148647177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Vastaanottopalvelut</a:t>
            </a:r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A068EA5C-059E-211A-A23A-553BEA9B58C7}"/>
              </a:ext>
            </a:extLst>
          </p:cNvPr>
          <p:cNvSpPr/>
          <p:nvPr/>
        </p:nvSpPr>
        <p:spPr>
          <a:xfrm>
            <a:off x="479716" y="3727890"/>
            <a:ext cx="1397064" cy="698532"/>
          </a:xfrm>
          <a:custGeom>
            <a:avLst/>
            <a:gdLst>
              <a:gd name="connsiteX0" fmla="*/ 0 w 1397064"/>
              <a:gd name="connsiteY0" fmla="*/ 69853 h 698532"/>
              <a:gd name="connsiteX1" fmla="*/ 69853 w 1397064"/>
              <a:gd name="connsiteY1" fmla="*/ 0 h 698532"/>
              <a:gd name="connsiteX2" fmla="*/ 1327211 w 1397064"/>
              <a:gd name="connsiteY2" fmla="*/ 0 h 698532"/>
              <a:gd name="connsiteX3" fmla="*/ 1397064 w 1397064"/>
              <a:gd name="connsiteY3" fmla="*/ 69853 h 698532"/>
              <a:gd name="connsiteX4" fmla="*/ 1397064 w 1397064"/>
              <a:gd name="connsiteY4" fmla="*/ 628679 h 698532"/>
              <a:gd name="connsiteX5" fmla="*/ 1327211 w 1397064"/>
              <a:gd name="connsiteY5" fmla="*/ 698532 h 698532"/>
              <a:gd name="connsiteX6" fmla="*/ 69853 w 1397064"/>
              <a:gd name="connsiteY6" fmla="*/ 698532 h 698532"/>
              <a:gd name="connsiteX7" fmla="*/ 0 w 1397064"/>
              <a:gd name="connsiteY7" fmla="*/ 628679 h 698532"/>
              <a:gd name="connsiteX8" fmla="*/ 0 w 1397064"/>
              <a:gd name="connsiteY8" fmla="*/ 69853 h 6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64" h="698532">
                <a:moveTo>
                  <a:pt x="0" y="69853"/>
                </a:moveTo>
                <a:cubicBezTo>
                  <a:pt x="0" y="31274"/>
                  <a:pt x="31274" y="0"/>
                  <a:pt x="69853" y="0"/>
                </a:cubicBezTo>
                <a:lnTo>
                  <a:pt x="1327211" y="0"/>
                </a:lnTo>
                <a:cubicBezTo>
                  <a:pt x="1365790" y="0"/>
                  <a:pt x="1397064" y="31274"/>
                  <a:pt x="1397064" y="69853"/>
                </a:cubicBezTo>
                <a:lnTo>
                  <a:pt x="1397064" y="628679"/>
                </a:lnTo>
                <a:cubicBezTo>
                  <a:pt x="1397064" y="667258"/>
                  <a:pt x="1365790" y="698532"/>
                  <a:pt x="1327211" y="698532"/>
                </a:cubicBezTo>
                <a:lnTo>
                  <a:pt x="69853" y="698532"/>
                </a:lnTo>
                <a:cubicBezTo>
                  <a:pt x="31274" y="698532"/>
                  <a:pt x="0" y="667258"/>
                  <a:pt x="0" y="628679"/>
                </a:cubicBezTo>
                <a:lnTo>
                  <a:pt x="0" y="698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" tIns="29984" rIns="29984" bIns="2998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/>
              <a:t>2035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/>
              <a:t>1,7milj. </a:t>
            </a:r>
            <a:r>
              <a:rPr lang="fi-FI" sz="1500" kern="1200" noProof="0" dirty="0"/>
              <a:t>käyntiä</a:t>
            </a:r>
          </a:p>
        </p:txBody>
      </p:sp>
      <p:sp>
        <p:nvSpPr>
          <p:cNvPr id="21" name="Vapaamuotoinen: Muoto 20">
            <a:extLst>
              <a:ext uri="{FF2B5EF4-FFF2-40B4-BE49-F238E27FC236}">
                <a16:creationId xmlns:a16="http://schemas.microsoft.com/office/drawing/2014/main" id="{C3D02BEE-9831-57EC-F8BC-BDF45B94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289469">
            <a:off x="1666910" y="3655505"/>
            <a:ext cx="978568" cy="39990"/>
          </a:xfrm>
          <a:custGeom>
            <a:avLst/>
            <a:gdLst>
              <a:gd name="connsiteX0" fmla="*/ 0 w 978568"/>
              <a:gd name="connsiteY0" fmla="*/ 19995 h 39990"/>
              <a:gd name="connsiteX1" fmla="*/ 978568 w 978568"/>
              <a:gd name="connsiteY1" fmla="*/ 19995 h 3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8568" h="39990">
                <a:moveTo>
                  <a:pt x="0" y="19995"/>
                </a:moveTo>
                <a:lnTo>
                  <a:pt x="978568" y="1999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7520" tIns="-4469" rIns="477520" bIns="-446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FI" sz="500" kern="1200"/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7698D50C-C129-CA91-8398-FDD0BED5BDBF}"/>
              </a:ext>
            </a:extLst>
          </p:cNvPr>
          <p:cNvSpPr/>
          <p:nvPr/>
        </p:nvSpPr>
        <p:spPr>
          <a:xfrm>
            <a:off x="2435607" y="2924578"/>
            <a:ext cx="1397064" cy="698532"/>
          </a:xfrm>
          <a:custGeom>
            <a:avLst/>
            <a:gdLst>
              <a:gd name="connsiteX0" fmla="*/ 0 w 1397064"/>
              <a:gd name="connsiteY0" fmla="*/ 69853 h 698532"/>
              <a:gd name="connsiteX1" fmla="*/ 69853 w 1397064"/>
              <a:gd name="connsiteY1" fmla="*/ 0 h 698532"/>
              <a:gd name="connsiteX2" fmla="*/ 1327211 w 1397064"/>
              <a:gd name="connsiteY2" fmla="*/ 0 h 698532"/>
              <a:gd name="connsiteX3" fmla="*/ 1397064 w 1397064"/>
              <a:gd name="connsiteY3" fmla="*/ 69853 h 698532"/>
              <a:gd name="connsiteX4" fmla="*/ 1397064 w 1397064"/>
              <a:gd name="connsiteY4" fmla="*/ 628679 h 698532"/>
              <a:gd name="connsiteX5" fmla="*/ 1327211 w 1397064"/>
              <a:gd name="connsiteY5" fmla="*/ 698532 h 698532"/>
              <a:gd name="connsiteX6" fmla="*/ 69853 w 1397064"/>
              <a:gd name="connsiteY6" fmla="*/ 698532 h 698532"/>
              <a:gd name="connsiteX7" fmla="*/ 0 w 1397064"/>
              <a:gd name="connsiteY7" fmla="*/ 628679 h 698532"/>
              <a:gd name="connsiteX8" fmla="*/ 0 w 1397064"/>
              <a:gd name="connsiteY8" fmla="*/ 69853 h 6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64" h="698532">
                <a:moveTo>
                  <a:pt x="0" y="69853"/>
                </a:moveTo>
                <a:cubicBezTo>
                  <a:pt x="0" y="31274"/>
                  <a:pt x="31274" y="0"/>
                  <a:pt x="69853" y="0"/>
                </a:cubicBezTo>
                <a:lnTo>
                  <a:pt x="1327211" y="0"/>
                </a:lnTo>
                <a:cubicBezTo>
                  <a:pt x="1365790" y="0"/>
                  <a:pt x="1397064" y="31274"/>
                  <a:pt x="1397064" y="69853"/>
                </a:cubicBezTo>
                <a:lnTo>
                  <a:pt x="1397064" y="628679"/>
                </a:lnTo>
                <a:cubicBezTo>
                  <a:pt x="1397064" y="667258"/>
                  <a:pt x="1365790" y="698532"/>
                  <a:pt x="1327211" y="698532"/>
                </a:cubicBezTo>
                <a:lnTo>
                  <a:pt x="69853" y="698532"/>
                </a:lnTo>
                <a:cubicBezTo>
                  <a:pt x="31274" y="698532"/>
                  <a:pt x="0" y="667258"/>
                  <a:pt x="0" y="628679"/>
                </a:cubicBezTo>
                <a:lnTo>
                  <a:pt x="0" y="698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" tIns="29984" rIns="29984" bIns="29984" numCol="1" spcCol="127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>
                <a:latin typeface="Arial" panose="020B0604020202020204"/>
              </a:rPr>
              <a:t>Toimipiste 35</a:t>
            </a:r>
            <a:r>
              <a:rPr lang="en-FI" sz="1500" kern="1200" dirty="0"/>
              <a:t>%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/>
              <a:t>0,6milj.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002110F-1A50-F0AC-6193-74192C0D6826}"/>
              </a:ext>
            </a:extLst>
          </p:cNvPr>
          <p:cNvSpPr txBox="1"/>
          <p:nvPr/>
        </p:nvSpPr>
        <p:spPr>
          <a:xfrm>
            <a:off x="3876227" y="2911751"/>
            <a:ext cx="28436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Perinteinen</a:t>
            </a:r>
            <a:r>
              <a:rPr lang="en-FI">
                <a:solidFill>
                  <a:srgbClr val="000000"/>
                </a:solidFill>
                <a:latin typeface="Arial" panose="020B0604020202020204"/>
              </a:rPr>
              <a:t> </a:t>
            </a:r>
            <a:br>
              <a:rPr lang="en-FI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FI">
                <a:solidFill>
                  <a:srgbClr val="000000"/>
                </a:solidFill>
                <a:latin typeface="Arial" panose="020B0604020202020204"/>
              </a:rPr>
              <a:t>toimipiste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D60032B7-11FC-DF94-F4F2-877E8FD83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6781" y="4057161"/>
            <a:ext cx="558825" cy="39990"/>
          </a:xfrm>
          <a:custGeom>
            <a:avLst/>
            <a:gdLst>
              <a:gd name="connsiteX0" fmla="*/ 0 w 558825"/>
              <a:gd name="connsiteY0" fmla="*/ 19995 h 39990"/>
              <a:gd name="connsiteX1" fmla="*/ 558825 w 558825"/>
              <a:gd name="connsiteY1" fmla="*/ 19995 h 3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825" h="39990">
                <a:moveTo>
                  <a:pt x="0" y="19995"/>
                </a:moveTo>
                <a:lnTo>
                  <a:pt x="558825" y="1999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42" tIns="6024" rIns="278142" bIns="60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FI" sz="500" kern="1200"/>
          </a:p>
        </p:txBody>
      </p:sp>
      <p:sp>
        <p:nvSpPr>
          <p:cNvPr id="24" name="Vapaamuotoinen: Muoto 23">
            <a:extLst>
              <a:ext uri="{FF2B5EF4-FFF2-40B4-BE49-F238E27FC236}">
                <a16:creationId xmlns:a16="http://schemas.microsoft.com/office/drawing/2014/main" id="{BFAB9338-771F-AD89-812E-B42A0872628C}"/>
              </a:ext>
            </a:extLst>
          </p:cNvPr>
          <p:cNvSpPr/>
          <p:nvPr/>
        </p:nvSpPr>
        <p:spPr>
          <a:xfrm>
            <a:off x="2435607" y="3727890"/>
            <a:ext cx="1397064" cy="698532"/>
          </a:xfrm>
          <a:custGeom>
            <a:avLst/>
            <a:gdLst>
              <a:gd name="connsiteX0" fmla="*/ 0 w 1397064"/>
              <a:gd name="connsiteY0" fmla="*/ 69853 h 698532"/>
              <a:gd name="connsiteX1" fmla="*/ 69853 w 1397064"/>
              <a:gd name="connsiteY1" fmla="*/ 0 h 698532"/>
              <a:gd name="connsiteX2" fmla="*/ 1327211 w 1397064"/>
              <a:gd name="connsiteY2" fmla="*/ 0 h 698532"/>
              <a:gd name="connsiteX3" fmla="*/ 1397064 w 1397064"/>
              <a:gd name="connsiteY3" fmla="*/ 69853 h 698532"/>
              <a:gd name="connsiteX4" fmla="*/ 1397064 w 1397064"/>
              <a:gd name="connsiteY4" fmla="*/ 628679 h 698532"/>
              <a:gd name="connsiteX5" fmla="*/ 1327211 w 1397064"/>
              <a:gd name="connsiteY5" fmla="*/ 698532 h 698532"/>
              <a:gd name="connsiteX6" fmla="*/ 69853 w 1397064"/>
              <a:gd name="connsiteY6" fmla="*/ 698532 h 698532"/>
              <a:gd name="connsiteX7" fmla="*/ 0 w 1397064"/>
              <a:gd name="connsiteY7" fmla="*/ 628679 h 698532"/>
              <a:gd name="connsiteX8" fmla="*/ 0 w 1397064"/>
              <a:gd name="connsiteY8" fmla="*/ 69853 h 6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64" h="698532">
                <a:moveTo>
                  <a:pt x="0" y="69853"/>
                </a:moveTo>
                <a:cubicBezTo>
                  <a:pt x="0" y="31274"/>
                  <a:pt x="31274" y="0"/>
                  <a:pt x="69853" y="0"/>
                </a:cubicBezTo>
                <a:lnTo>
                  <a:pt x="1327211" y="0"/>
                </a:lnTo>
                <a:cubicBezTo>
                  <a:pt x="1365790" y="0"/>
                  <a:pt x="1397064" y="31274"/>
                  <a:pt x="1397064" y="69853"/>
                </a:cubicBezTo>
                <a:lnTo>
                  <a:pt x="1397064" y="628679"/>
                </a:lnTo>
                <a:cubicBezTo>
                  <a:pt x="1397064" y="667258"/>
                  <a:pt x="1365790" y="698532"/>
                  <a:pt x="1327211" y="698532"/>
                </a:cubicBezTo>
                <a:lnTo>
                  <a:pt x="69853" y="698532"/>
                </a:lnTo>
                <a:cubicBezTo>
                  <a:pt x="31274" y="698532"/>
                  <a:pt x="0" y="667258"/>
                  <a:pt x="0" y="628679"/>
                </a:cubicBezTo>
                <a:lnTo>
                  <a:pt x="0" y="698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" tIns="29984" rIns="29984" bIns="2998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>
                <a:latin typeface="Arial" panose="020B0604020202020204"/>
              </a:rPr>
              <a:t>Liikkuvaa</a:t>
            </a:r>
            <a:r>
              <a:rPr lang="en-FI" sz="1500" kern="1200" dirty="0"/>
              <a:t> 5%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/>
              <a:t>0,1milj.</a:t>
            </a:r>
          </a:p>
        </p:txBody>
      </p:sp>
      <p:sp>
        <p:nvSpPr>
          <p:cNvPr id="25" name="Vapaamuotoinen: Muoto 24">
            <a:extLst>
              <a:ext uri="{FF2B5EF4-FFF2-40B4-BE49-F238E27FC236}">
                <a16:creationId xmlns:a16="http://schemas.microsoft.com/office/drawing/2014/main" id="{C0D8297A-C173-69BC-CF37-8F1D79CDC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10531">
            <a:off x="1666910" y="4458817"/>
            <a:ext cx="978568" cy="39990"/>
          </a:xfrm>
          <a:custGeom>
            <a:avLst/>
            <a:gdLst>
              <a:gd name="connsiteX0" fmla="*/ 0 w 978568"/>
              <a:gd name="connsiteY0" fmla="*/ 19995 h 39990"/>
              <a:gd name="connsiteX1" fmla="*/ 978568 w 978568"/>
              <a:gd name="connsiteY1" fmla="*/ 19995 h 3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8568" h="39990">
                <a:moveTo>
                  <a:pt x="0" y="19995"/>
                </a:moveTo>
                <a:lnTo>
                  <a:pt x="978568" y="1999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7520" tIns="-4470" rIns="477520" bIns="-446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FI" sz="500" kern="1200"/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3F3FECA0-343C-D353-BF17-9BB9D379D102}"/>
              </a:ext>
            </a:extLst>
          </p:cNvPr>
          <p:cNvSpPr/>
          <p:nvPr/>
        </p:nvSpPr>
        <p:spPr>
          <a:xfrm>
            <a:off x="2435607" y="4531202"/>
            <a:ext cx="1397064" cy="698532"/>
          </a:xfrm>
          <a:custGeom>
            <a:avLst/>
            <a:gdLst>
              <a:gd name="connsiteX0" fmla="*/ 0 w 1397064"/>
              <a:gd name="connsiteY0" fmla="*/ 69853 h 698532"/>
              <a:gd name="connsiteX1" fmla="*/ 69853 w 1397064"/>
              <a:gd name="connsiteY1" fmla="*/ 0 h 698532"/>
              <a:gd name="connsiteX2" fmla="*/ 1327211 w 1397064"/>
              <a:gd name="connsiteY2" fmla="*/ 0 h 698532"/>
              <a:gd name="connsiteX3" fmla="*/ 1397064 w 1397064"/>
              <a:gd name="connsiteY3" fmla="*/ 69853 h 698532"/>
              <a:gd name="connsiteX4" fmla="*/ 1397064 w 1397064"/>
              <a:gd name="connsiteY4" fmla="*/ 628679 h 698532"/>
              <a:gd name="connsiteX5" fmla="*/ 1327211 w 1397064"/>
              <a:gd name="connsiteY5" fmla="*/ 698532 h 698532"/>
              <a:gd name="connsiteX6" fmla="*/ 69853 w 1397064"/>
              <a:gd name="connsiteY6" fmla="*/ 698532 h 698532"/>
              <a:gd name="connsiteX7" fmla="*/ 0 w 1397064"/>
              <a:gd name="connsiteY7" fmla="*/ 628679 h 698532"/>
              <a:gd name="connsiteX8" fmla="*/ 0 w 1397064"/>
              <a:gd name="connsiteY8" fmla="*/ 69853 h 6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64" h="698532">
                <a:moveTo>
                  <a:pt x="0" y="69853"/>
                </a:moveTo>
                <a:cubicBezTo>
                  <a:pt x="0" y="31274"/>
                  <a:pt x="31274" y="0"/>
                  <a:pt x="69853" y="0"/>
                </a:cubicBezTo>
                <a:lnTo>
                  <a:pt x="1327211" y="0"/>
                </a:lnTo>
                <a:cubicBezTo>
                  <a:pt x="1365790" y="0"/>
                  <a:pt x="1397064" y="31274"/>
                  <a:pt x="1397064" y="69853"/>
                </a:cubicBezTo>
                <a:lnTo>
                  <a:pt x="1397064" y="628679"/>
                </a:lnTo>
                <a:cubicBezTo>
                  <a:pt x="1397064" y="667258"/>
                  <a:pt x="1365790" y="698532"/>
                  <a:pt x="1327211" y="698532"/>
                </a:cubicBezTo>
                <a:lnTo>
                  <a:pt x="69853" y="698532"/>
                </a:lnTo>
                <a:cubicBezTo>
                  <a:pt x="31274" y="698532"/>
                  <a:pt x="0" y="667258"/>
                  <a:pt x="0" y="628679"/>
                </a:cubicBezTo>
                <a:lnTo>
                  <a:pt x="0" y="698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84" tIns="29984" rIns="29984" bIns="29984" numCol="1" spcCol="127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>
                <a:latin typeface="Arial" panose="020B0604020202020204"/>
              </a:rPr>
              <a:t>Digi</a:t>
            </a:r>
            <a:r>
              <a:rPr lang="en-FI" sz="1500" kern="1200" dirty="0"/>
              <a:t> 60%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500" kern="1200" dirty="0"/>
              <a:t>1milj.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8C338B8-1993-252A-D49B-064FCA3C36FB}"/>
              </a:ext>
            </a:extLst>
          </p:cNvPr>
          <p:cNvSpPr txBox="1"/>
          <p:nvPr/>
        </p:nvSpPr>
        <p:spPr>
          <a:xfrm>
            <a:off x="3884272" y="3765186"/>
            <a:ext cx="198595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Digi- ja liikkuva työ lisääntyvät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mahdollistavat uudenlaisia tilaratkaisuja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4EEF60D4-297A-D693-8E0F-BA057FA37CA3}"/>
              </a:ext>
            </a:extLst>
          </p:cNvPr>
          <p:cNvSpPr/>
          <p:nvPr/>
        </p:nvSpPr>
        <p:spPr>
          <a:xfrm>
            <a:off x="2423592" y="5661248"/>
            <a:ext cx="3027358" cy="783635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Digiklinikka aloittaa </a:t>
            </a:r>
            <a:r>
              <a:rPr kumimoji="0" lang="en-FI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300 000 kontaktia /vuosi</a:t>
            </a:r>
            <a:endParaRPr kumimoji="0" lang="en-GB" sz="16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D3DCC0-AABB-978D-E929-84D249581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Työikäisten sosiaalipalvelut</a:t>
            </a: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15A88C24-DCD2-3752-510C-4C5FF6AFC3DE}"/>
              </a:ext>
            </a:extLst>
          </p:cNvPr>
          <p:cNvSpPr/>
          <p:nvPr/>
        </p:nvSpPr>
        <p:spPr>
          <a:xfrm>
            <a:off x="6323082" y="3748436"/>
            <a:ext cx="1451029" cy="725514"/>
          </a:xfrm>
          <a:custGeom>
            <a:avLst/>
            <a:gdLst>
              <a:gd name="connsiteX0" fmla="*/ 0 w 1451029"/>
              <a:gd name="connsiteY0" fmla="*/ 72551 h 725514"/>
              <a:gd name="connsiteX1" fmla="*/ 72551 w 1451029"/>
              <a:gd name="connsiteY1" fmla="*/ 0 h 725514"/>
              <a:gd name="connsiteX2" fmla="*/ 1378478 w 1451029"/>
              <a:gd name="connsiteY2" fmla="*/ 0 h 725514"/>
              <a:gd name="connsiteX3" fmla="*/ 1451029 w 1451029"/>
              <a:gd name="connsiteY3" fmla="*/ 72551 h 725514"/>
              <a:gd name="connsiteX4" fmla="*/ 1451029 w 1451029"/>
              <a:gd name="connsiteY4" fmla="*/ 652963 h 725514"/>
              <a:gd name="connsiteX5" fmla="*/ 1378478 w 1451029"/>
              <a:gd name="connsiteY5" fmla="*/ 725514 h 725514"/>
              <a:gd name="connsiteX6" fmla="*/ 72551 w 1451029"/>
              <a:gd name="connsiteY6" fmla="*/ 725514 h 725514"/>
              <a:gd name="connsiteX7" fmla="*/ 0 w 1451029"/>
              <a:gd name="connsiteY7" fmla="*/ 652963 h 725514"/>
              <a:gd name="connsiteX8" fmla="*/ 0 w 1451029"/>
              <a:gd name="connsiteY8" fmla="*/ 72551 h 72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29" h="725514">
                <a:moveTo>
                  <a:pt x="0" y="72551"/>
                </a:moveTo>
                <a:cubicBezTo>
                  <a:pt x="0" y="32482"/>
                  <a:pt x="32482" y="0"/>
                  <a:pt x="72551" y="0"/>
                </a:cubicBezTo>
                <a:lnTo>
                  <a:pt x="1378478" y="0"/>
                </a:lnTo>
                <a:cubicBezTo>
                  <a:pt x="1418547" y="0"/>
                  <a:pt x="1451029" y="32482"/>
                  <a:pt x="1451029" y="72551"/>
                </a:cubicBezTo>
                <a:lnTo>
                  <a:pt x="1451029" y="652963"/>
                </a:lnTo>
                <a:cubicBezTo>
                  <a:pt x="1451029" y="693032"/>
                  <a:pt x="1418547" y="725514"/>
                  <a:pt x="1378478" y="725514"/>
                </a:cubicBezTo>
                <a:lnTo>
                  <a:pt x="72551" y="725514"/>
                </a:lnTo>
                <a:cubicBezTo>
                  <a:pt x="32482" y="725514"/>
                  <a:pt x="0" y="693032"/>
                  <a:pt x="0" y="652963"/>
                </a:cubicBezTo>
                <a:lnTo>
                  <a:pt x="0" y="7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10" tIns="31410" rIns="31410" bIns="31410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600" kern="1200" dirty="0">
                <a:latin typeface="Arial" panose="020B0604020202020204"/>
              </a:rPr>
              <a:t>Asiakas-kontakteista 2035</a:t>
            </a:r>
            <a:endParaRPr lang="en-FI" sz="1600" kern="1200" dirty="0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44A47635-12F3-3DDF-61B8-32512E615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289469">
            <a:off x="7556133" y="3672380"/>
            <a:ext cx="1016367" cy="43286"/>
          </a:xfrm>
          <a:custGeom>
            <a:avLst/>
            <a:gdLst>
              <a:gd name="connsiteX0" fmla="*/ 0 w 1016367"/>
              <a:gd name="connsiteY0" fmla="*/ 21643 h 43286"/>
              <a:gd name="connsiteX1" fmla="*/ 1016367 w 1016367"/>
              <a:gd name="connsiteY1" fmla="*/ 21643 h 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367" h="43286">
                <a:moveTo>
                  <a:pt x="0" y="21643"/>
                </a:moveTo>
                <a:lnTo>
                  <a:pt x="1016367" y="216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475" tIns="-3766" rIns="495473" bIns="-376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FI" sz="500" kern="1200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F4142964-6B49-A7F8-AF9D-A6A247EB52DD}"/>
              </a:ext>
            </a:extLst>
          </p:cNvPr>
          <p:cNvSpPr/>
          <p:nvPr/>
        </p:nvSpPr>
        <p:spPr>
          <a:xfrm>
            <a:off x="8354523" y="2914095"/>
            <a:ext cx="1451029" cy="725514"/>
          </a:xfrm>
          <a:custGeom>
            <a:avLst/>
            <a:gdLst>
              <a:gd name="connsiteX0" fmla="*/ 0 w 1451029"/>
              <a:gd name="connsiteY0" fmla="*/ 72551 h 725514"/>
              <a:gd name="connsiteX1" fmla="*/ 72551 w 1451029"/>
              <a:gd name="connsiteY1" fmla="*/ 0 h 725514"/>
              <a:gd name="connsiteX2" fmla="*/ 1378478 w 1451029"/>
              <a:gd name="connsiteY2" fmla="*/ 0 h 725514"/>
              <a:gd name="connsiteX3" fmla="*/ 1451029 w 1451029"/>
              <a:gd name="connsiteY3" fmla="*/ 72551 h 725514"/>
              <a:gd name="connsiteX4" fmla="*/ 1451029 w 1451029"/>
              <a:gd name="connsiteY4" fmla="*/ 652963 h 725514"/>
              <a:gd name="connsiteX5" fmla="*/ 1378478 w 1451029"/>
              <a:gd name="connsiteY5" fmla="*/ 725514 h 725514"/>
              <a:gd name="connsiteX6" fmla="*/ 72551 w 1451029"/>
              <a:gd name="connsiteY6" fmla="*/ 725514 h 725514"/>
              <a:gd name="connsiteX7" fmla="*/ 0 w 1451029"/>
              <a:gd name="connsiteY7" fmla="*/ 652963 h 725514"/>
              <a:gd name="connsiteX8" fmla="*/ 0 w 1451029"/>
              <a:gd name="connsiteY8" fmla="*/ 72551 h 72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29" h="725514">
                <a:moveTo>
                  <a:pt x="0" y="72551"/>
                </a:moveTo>
                <a:cubicBezTo>
                  <a:pt x="0" y="32482"/>
                  <a:pt x="32482" y="0"/>
                  <a:pt x="72551" y="0"/>
                </a:cubicBezTo>
                <a:lnTo>
                  <a:pt x="1378478" y="0"/>
                </a:lnTo>
                <a:cubicBezTo>
                  <a:pt x="1418547" y="0"/>
                  <a:pt x="1451029" y="32482"/>
                  <a:pt x="1451029" y="72551"/>
                </a:cubicBezTo>
                <a:lnTo>
                  <a:pt x="1451029" y="652963"/>
                </a:lnTo>
                <a:cubicBezTo>
                  <a:pt x="1451029" y="693032"/>
                  <a:pt x="1418547" y="725514"/>
                  <a:pt x="1378478" y="725514"/>
                </a:cubicBezTo>
                <a:lnTo>
                  <a:pt x="72551" y="725514"/>
                </a:lnTo>
                <a:cubicBezTo>
                  <a:pt x="32482" y="725514"/>
                  <a:pt x="0" y="693032"/>
                  <a:pt x="0" y="652963"/>
                </a:cubicBezTo>
                <a:lnTo>
                  <a:pt x="0" y="7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10" tIns="31410" rIns="31410" bIns="31410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600" kern="1200" noProof="0" dirty="0">
                <a:latin typeface="Arial" panose="020B0604020202020204"/>
              </a:rPr>
              <a:t>Toimipiste</a:t>
            </a:r>
            <a:r>
              <a:rPr lang="en-FI" sz="1600" kern="1200" dirty="0">
                <a:latin typeface="Arial" panose="020B0604020202020204"/>
              </a:rPr>
              <a:t> 20% </a:t>
            </a:r>
            <a:endParaRPr lang="en-FI" sz="1600" kern="1200"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216ED6A-7934-898D-DD64-B254FDF8D0A4}"/>
              </a:ext>
            </a:extLst>
          </p:cNvPr>
          <p:cNvSpPr txBox="1"/>
          <p:nvPr/>
        </p:nvSpPr>
        <p:spPr>
          <a:xfrm>
            <a:off x="9935987" y="2786916"/>
            <a:ext cx="224030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Pääpaino jalkautuvan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digipalvelun lisäämisessä.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Kohdataan asiakas hänen omassa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Elinpiirissään,  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tullaan sinne,</a:t>
            </a:r>
            <a:r>
              <a:rPr kumimoji="0" lang="en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missä asiakas on.</a:t>
            </a:r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B873DB32-7664-9D80-8387-0DE636A03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4111" y="4089550"/>
            <a:ext cx="580411" cy="43286"/>
          </a:xfrm>
          <a:custGeom>
            <a:avLst/>
            <a:gdLst>
              <a:gd name="connsiteX0" fmla="*/ 0 w 580411"/>
              <a:gd name="connsiteY0" fmla="*/ 21643 h 43286"/>
              <a:gd name="connsiteX1" fmla="*/ 580411 w 580411"/>
              <a:gd name="connsiteY1" fmla="*/ 21643 h 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0411" h="43286">
                <a:moveTo>
                  <a:pt x="0" y="21643"/>
                </a:moveTo>
                <a:lnTo>
                  <a:pt x="580411" y="216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396" tIns="7133" rIns="288395" bIns="713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FI" sz="500" kern="1200"/>
          </a:p>
        </p:txBody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4F84434E-0757-760F-7553-74066F103DF8}"/>
              </a:ext>
            </a:extLst>
          </p:cNvPr>
          <p:cNvSpPr/>
          <p:nvPr/>
        </p:nvSpPr>
        <p:spPr>
          <a:xfrm>
            <a:off x="8354523" y="3748436"/>
            <a:ext cx="1451029" cy="725514"/>
          </a:xfrm>
          <a:custGeom>
            <a:avLst/>
            <a:gdLst>
              <a:gd name="connsiteX0" fmla="*/ 0 w 1451029"/>
              <a:gd name="connsiteY0" fmla="*/ 72551 h 725514"/>
              <a:gd name="connsiteX1" fmla="*/ 72551 w 1451029"/>
              <a:gd name="connsiteY1" fmla="*/ 0 h 725514"/>
              <a:gd name="connsiteX2" fmla="*/ 1378478 w 1451029"/>
              <a:gd name="connsiteY2" fmla="*/ 0 h 725514"/>
              <a:gd name="connsiteX3" fmla="*/ 1451029 w 1451029"/>
              <a:gd name="connsiteY3" fmla="*/ 72551 h 725514"/>
              <a:gd name="connsiteX4" fmla="*/ 1451029 w 1451029"/>
              <a:gd name="connsiteY4" fmla="*/ 652963 h 725514"/>
              <a:gd name="connsiteX5" fmla="*/ 1378478 w 1451029"/>
              <a:gd name="connsiteY5" fmla="*/ 725514 h 725514"/>
              <a:gd name="connsiteX6" fmla="*/ 72551 w 1451029"/>
              <a:gd name="connsiteY6" fmla="*/ 725514 h 725514"/>
              <a:gd name="connsiteX7" fmla="*/ 0 w 1451029"/>
              <a:gd name="connsiteY7" fmla="*/ 652963 h 725514"/>
              <a:gd name="connsiteX8" fmla="*/ 0 w 1451029"/>
              <a:gd name="connsiteY8" fmla="*/ 72551 h 72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29" h="725514">
                <a:moveTo>
                  <a:pt x="0" y="72551"/>
                </a:moveTo>
                <a:cubicBezTo>
                  <a:pt x="0" y="32482"/>
                  <a:pt x="32482" y="0"/>
                  <a:pt x="72551" y="0"/>
                </a:cubicBezTo>
                <a:lnTo>
                  <a:pt x="1378478" y="0"/>
                </a:lnTo>
                <a:cubicBezTo>
                  <a:pt x="1418547" y="0"/>
                  <a:pt x="1451029" y="32482"/>
                  <a:pt x="1451029" y="72551"/>
                </a:cubicBezTo>
                <a:lnTo>
                  <a:pt x="1451029" y="652963"/>
                </a:lnTo>
                <a:cubicBezTo>
                  <a:pt x="1451029" y="693032"/>
                  <a:pt x="1418547" y="725514"/>
                  <a:pt x="1378478" y="725514"/>
                </a:cubicBezTo>
                <a:lnTo>
                  <a:pt x="72551" y="725514"/>
                </a:lnTo>
                <a:cubicBezTo>
                  <a:pt x="32482" y="725514"/>
                  <a:pt x="0" y="693032"/>
                  <a:pt x="0" y="652963"/>
                </a:cubicBezTo>
                <a:lnTo>
                  <a:pt x="0" y="7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10" tIns="31410" rIns="31410" bIns="31410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600" kern="1200" noProof="0" dirty="0">
                <a:latin typeface="Arial" panose="020B0604020202020204"/>
              </a:rPr>
              <a:t>Jalkautuvaa</a:t>
            </a:r>
            <a:r>
              <a:rPr lang="en-FI" sz="1600" kern="1200" dirty="0">
                <a:latin typeface="Arial" panose="020B0604020202020204"/>
              </a:rPr>
              <a:t>* 40%</a:t>
            </a:r>
            <a:endParaRPr lang="en-FI" sz="1600" kern="1200" dirty="0"/>
          </a:p>
        </p:txBody>
      </p:sp>
      <p:sp>
        <p:nvSpPr>
          <p:cNvPr id="17" name="Vapaamuotoinen: Muoto 16">
            <a:extLst>
              <a:ext uri="{FF2B5EF4-FFF2-40B4-BE49-F238E27FC236}">
                <a16:creationId xmlns:a16="http://schemas.microsoft.com/office/drawing/2014/main" id="{3D50113A-ABCF-F0FA-05ED-7B8A250F3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10531">
            <a:off x="7556133" y="4506721"/>
            <a:ext cx="1016367" cy="43286"/>
          </a:xfrm>
          <a:custGeom>
            <a:avLst/>
            <a:gdLst>
              <a:gd name="connsiteX0" fmla="*/ 0 w 1016367"/>
              <a:gd name="connsiteY0" fmla="*/ 21643 h 43286"/>
              <a:gd name="connsiteX1" fmla="*/ 1016367 w 1016367"/>
              <a:gd name="connsiteY1" fmla="*/ 21643 h 4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367" h="43286">
                <a:moveTo>
                  <a:pt x="0" y="21643"/>
                </a:moveTo>
                <a:lnTo>
                  <a:pt x="1016367" y="2164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474" tIns="-3767" rIns="495474" bIns="-376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FI" sz="500" kern="1200"/>
          </a:p>
        </p:txBody>
      </p:sp>
      <p:sp>
        <p:nvSpPr>
          <p:cNvPr id="18" name="Vapaamuotoinen: Muoto 17">
            <a:extLst>
              <a:ext uri="{FF2B5EF4-FFF2-40B4-BE49-F238E27FC236}">
                <a16:creationId xmlns:a16="http://schemas.microsoft.com/office/drawing/2014/main" id="{B5FBAB7F-7789-D23D-44E8-39FDF126FC92}"/>
              </a:ext>
            </a:extLst>
          </p:cNvPr>
          <p:cNvSpPr/>
          <p:nvPr/>
        </p:nvSpPr>
        <p:spPr>
          <a:xfrm>
            <a:off x="8354523" y="4582778"/>
            <a:ext cx="1451029" cy="725514"/>
          </a:xfrm>
          <a:custGeom>
            <a:avLst/>
            <a:gdLst>
              <a:gd name="connsiteX0" fmla="*/ 0 w 1451029"/>
              <a:gd name="connsiteY0" fmla="*/ 72551 h 725514"/>
              <a:gd name="connsiteX1" fmla="*/ 72551 w 1451029"/>
              <a:gd name="connsiteY1" fmla="*/ 0 h 725514"/>
              <a:gd name="connsiteX2" fmla="*/ 1378478 w 1451029"/>
              <a:gd name="connsiteY2" fmla="*/ 0 h 725514"/>
              <a:gd name="connsiteX3" fmla="*/ 1451029 w 1451029"/>
              <a:gd name="connsiteY3" fmla="*/ 72551 h 725514"/>
              <a:gd name="connsiteX4" fmla="*/ 1451029 w 1451029"/>
              <a:gd name="connsiteY4" fmla="*/ 652963 h 725514"/>
              <a:gd name="connsiteX5" fmla="*/ 1378478 w 1451029"/>
              <a:gd name="connsiteY5" fmla="*/ 725514 h 725514"/>
              <a:gd name="connsiteX6" fmla="*/ 72551 w 1451029"/>
              <a:gd name="connsiteY6" fmla="*/ 725514 h 725514"/>
              <a:gd name="connsiteX7" fmla="*/ 0 w 1451029"/>
              <a:gd name="connsiteY7" fmla="*/ 652963 h 725514"/>
              <a:gd name="connsiteX8" fmla="*/ 0 w 1451029"/>
              <a:gd name="connsiteY8" fmla="*/ 72551 h 72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29" h="725514">
                <a:moveTo>
                  <a:pt x="0" y="72551"/>
                </a:moveTo>
                <a:cubicBezTo>
                  <a:pt x="0" y="32482"/>
                  <a:pt x="32482" y="0"/>
                  <a:pt x="72551" y="0"/>
                </a:cubicBezTo>
                <a:lnTo>
                  <a:pt x="1378478" y="0"/>
                </a:lnTo>
                <a:cubicBezTo>
                  <a:pt x="1418547" y="0"/>
                  <a:pt x="1451029" y="32482"/>
                  <a:pt x="1451029" y="72551"/>
                </a:cubicBezTo>
                <a:lnTo>
                  <a:pt x="1451029" y="652963"/>
                </a:lnTo>
                <a:cubicBezTo>
                  <a:pt x="1451029" y="693032"/>
                  <a:pt x="1418547" y="725514"/>
                  <a:pt x="1378478" y="725514"/>
                </a:cubicBezTo>
                <a:lnTo>
                  <a:pt x="72551" y="725514"/>
                </a:lnTo>
                <a:cubicBezTo>
                  <a:pt x="32482" y="725514"/>
                  <a:pt x="0" y="693032"/>
                  <a:pt x="0" y="652963"/>
                </a:cubicBezTo>
                <a:lnTo>
                  <a:pt x="0" y="7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10" tIns="31410" rIns="31410" bIns="3141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FI" sz="1600" kern="1200" dirty="0"/>
              <a:t>Digi </a:t>
            </a:r>
            <a:r>
              <a:rPr lang="en-FI" sz="1600" kern="1200" dirty="0">
                <a:latin typeface="Arial" panose="020B0604020202020204"/>
              </a:rPr>
              <a:t>40%</a:t>
            </a:r>
            <a:endParaRPr lang="en-FI" sz="1600" kern="1200" dirty="0"/>
          </a:p>
        </p:txBody>
      </p:sp>
    </p:spTree>
    <p:extLst>
      <p:ext uri="{BB962C8B-B14F-4D97-AF65-F5344CB8AC3E}">
        <p14:creationId xmlns:p14="http://schemas.microsoft.com/office/powerpoint/2010/main" val="201132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EE42A7-D394-05B2-1025-142FE3CC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Toimipisteverkon tiivistämisen ehtona ovat toimivat liikkuvat palvelut ja digipalvelut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D3695D-E2AB-3BC1-9017-76E2023168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0199754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000" dirty="0"/>
              <a:t>Selvitettävien toimipisteiden lista on muodostettu palvelujen toiminnallisesta näkökulmasta kuntarajoista riippumatta</a:t>
            </a:r>
          </a:p>
          <a:p>
            <a:pPr marL="215900" indent="-215900"/>
            <a:r>
              <a:rPr lang="fi-FI" sz="2000" dirty="0"/>
              <a:t>Toimipisteiden muiden palvelujen tarpeet pitää myös ottaa huomioon</a:t>
            </a:r>
          </a:p>
          <a:p>
            <a:pPr marL="215900" indent="-215900"/>
            <a:r>
              <a:rPr lang="fi-FI" sz="2000" dirty="0"/>
              <a:t>Nykyiset toimipisteet eivät välttämättä tue palveluiden toimintaa</a:t>
            </a:r>
          </a:p>
          <a:p>
            <a:pPr marL="215900" indent="-215900"/>
            <a:r>
              <a:rPr lang="fi-FI" sz="2000" dirty="0"/>
              <a:t>Ehtona toimipisteverkon tiivistämiselle ovat muut toimivat palvelukanavat</a:t>
            </a:r>
            <a:endParaRPr lang="fi-FI" sz="2000" dirty="0">
              <a:cs typeface="Arial"/>
            </a:endParaRPr>
          </a:p>
          <a:p>
            <a:pPr marL="960755" lvl="3" indent="-457200">
              <a:buFont typeface="+mj-lt"/>
              <a:buAutoNum type="arabicPeriod"/>
            </a:pPr>
            <a:r>
              <a:rPr lang="fi-FI" sz="2000" dirty="0"/>
              <a:t>Liikkuvat palvelut, joita kokeillaan ennen käyttöönottoa</a:t>
            </a:r>
            <a:endParaRPr lang="fi-FI" sz="2000" dirty="0">
              <a:cs typeface="Arial"/>
            </a:endParaRPr>
          </a:p>
          <a:p>
            <a:pPr marL="960755" lvl="3" indent="-457200">
              <a:buFont typeface="+mj-lt"/>
              <a:buAutoNum type="arabicPeriod"/>
            </a:pPr>
            <a:r>
              <a:rPr lang="fi-FI" sz="2000" dirty="0"/>
              <a:t>Käyttöönotetut digipalvelut</a:t>
            </a:r>
            <a:endParaRPr lang="fi-FI" sz="2000" dirty="0">
              <a:cs typeface="Arial"/>
            </a:endParaRPr>
          </a:p>
          <a:p>
            <a:pPr marL="960755" lvl="3" indent="-457200">
              <a:buFont typeface="+mj-lt"/>
              <a:buAutoNum type="arabicPeriod"/>
            </a:pPr>
            <a:r>
              <a:rPr lang="fi-FI" sz="2000" dirty="0"/>
              <a:t>Käyttöön jäävien toimitilojen perusparannukset, laajennukset ja uudisrakentaminen</a:t>
            </a:r>
            <a:endParaRPr lang="fi-FI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66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8985DA-B4E6-0A01-6009-1B00CB58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516" y="333375"/>
            <a:ext cx="7220059" cy="861295"/>
          </a:xfrm>
        </p:spPr>
        <p:txBody>
          <a:bodyPr/>
          <a:lstStyle/>
          <a:p>
            <a:r>
              <a:rPr lang="fi-FI" dirty="0"/>
              <a:t>Mitä ja missä ovat liikkuvat palvelut?</a:t>
            </a:r>
            <a:endParaRPr lang="fi-FI" dirty="0">
              <a:cs typeface="Arial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8D8CA5-61F5-7169-7770-6929FACD5E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2290" y="1389779"/>
            <a:ext cx="7224116" cy="4654038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000" dirty="0"/>
              <a:t>Erityisesti harvaan asutuilla seuduilla, missä toimipisteeseen on matkaa ja julkiset liikenneyhteydet ovat heikot</a:t>
            </a:r>
            <a:endParaRPr lang="fi-FI" sz="2000" dirty="0">
              <a:cs typeface="Arial" panose="020B0604020202020204"/>
            </a:endParaRPr>
          </a:p>
          <a:p>
            <a:pPr marL="359410" lvl="1" indent="-215900">
              <a:spcAft>
                <a:spcPts val="600"/>
              </a:spcAft>
            </a:pPr>
            <a:r>
              <a:rPr lang="fi-FI" sz="2000" b="1" dirty="0"/>
              <a:t>Vyöhyke 1, haja-asutusalue </a:t>
            </a:r>
            <a:r>
              <a:rPr lang="fi-FI" sz="2000" dirty="0"/>
              <a:t>(pohjoinen, itä ja etelä)</a:t>
            </a:r>
            <a:endParaRPr lang="fi-FI" sz="2000" dirty="0">
              <a:cs typeface="Arial" panose="020B0604020202020204"/>
            </a:endParaRPr>
          </a:p>
          <a:p>
            <a:pPr marL="719455" lvl="3" indent="-215900">
              <a:spcAft>
                <a:spcPts val="600"/>
              </a:spcAft>
            </a:pPr>
            <a:r>
              <a:rPr lang="fi-FI" sz="2000" dirty="0"/>
              <a:t>Lääkärin, hoitajan tai avustetut vastaanotot</a:t>
            </a:r>
            <a:endParaRPr lang="fi-FI" sz="2000" dirty="0">
              <a:cs typeface="Arial" panose="020B0604020202020204"/>
            </a:endParaRPr>
          </a:p>
          <a:p>
            <a:pPr marL="719455" lvl="3" indent="-215900">
              <a:spcAft>
                <a:spcPts val="600"/>
              </a:spcAft>
            </a:pPr>
            <a:r>
              <a:rPr lang="fi-FI" sz="2000" dirty="0"/>
              <a:t>Vaihtoehto toimipisteestä saatavalle palvelulle</a:t>
            </a:r>
            <a:br>
              <a:rPr lang="fi-FI" sz="2000" dirty="0"/>
            </a:br>
            <a:endParaRPr lang="fi-FI" sz="2000" dirty="0">
              <a:cs typeface="Arial" panose="020B0604020202020204"/>
            </a:endParaRPr>
          </a:p>
          <a:p>
            <a:pPr marL="359410" lvl="1" indent="-215900">
              <a:spcAft>
                <a:spcPts val="600"/>
              </a:spcAft>
            </a:pPr>
            <a:r>
              <a:rPr lang="fi-FI" sz="2000" b="1" dirty="0"/>
              <a:t>Vyöhyke 2, asukastihentymän alue</a:t>
            </a:r>
            <a:endParaRPr lang="fi-FI" sz="2000" b="1" dirty="0">
              <a:cs typeface="Arial" panose="020B0604020202020204"/>
            </a:endParaRPr>
          </a:p>
          <a:p>
            <a:pPr marL="719455" lvl="3" indent="-215900">
              <a:spcAft>
                <a:spcPts val="600"/>
              </a:spcAft>
            </a:pPr>
            <a:r>
              <a:rPr lang="fi-FI" sz="2000" dirty="0"/>
              <a:t>Teemoittain liikkuvaa palvelua myös muille alueille (esim. luomipäivä, rokotukset, neuvonta)</a:t>
            </a:r>
            <a:endParaRPr lang="fi-FI" sz="2000" dirty="0">
              <a:cs typeface="Arial" panose="020B0604020202020204"/>
            </a:endParaRPr>
          </a:p>
          <a:p>
            <a:pPr marL="719455" lvl="3" indent="-215900">
              <a:spcAft>
                <a:spcPts val="600"/>
              </a:spcAft>
            </a:pPr>
            <a:r>
              <a:rPr lang="fi-FI" sz="2000" dirty="0"/>
              <a:t>Yksilöllisen tarpeen</a:t>
            </a:r>
            <a:r>
              <a:rPr lang="fi-FI" sz="2000" b="1" dirty="0"/>
              <a:t> </a:t>
            </a:r>
            <a:r>
              <a:rPr lang="fi-FI" sz="2000" dirty="0"/>
              <a:t>vaatiessa</a:t>
            </a:r>
            <a:r>
              <a:rPr lang="fi-FI" sz="2000" b="1" dirty="0"/>
              <a:t> </a:t>
            </a:r>
            <a:r>
              <a:rPr lang="fi-FI" sz="2000" dirty="0"/>
              <a:t>voidaan tarjota liikkuvaa palvelua</a:t>
            </a:r>
            <a:endParaRPr lang="fi-FI" sz="2000" dirty="0">
              <a:cs typeface="Arial" panose="020B0604020202020204"/>
            </a:endParaRPr>
          </a:p>
          <a:p>
            <a:pPr marL="215900" indent="-215900"/>
            <a:r>
              <a:rPr lang="fi-FI" sz="2000" dirty="0"/>
              <a:t>Liikkuvan palvelun lähtöpisteitä ovat alueen toimipisteet</a:t>
            </a:r>
          </a:p>
          <a:p>
            <a:pPr marL="215900" indent="-215900"/>
            <a:r>
              <a:rPr lang="en-FI" sz="2000" dirty="0"/>
              <a:t>Voi jalkautua tukikohtiin, esimerkiksi kouluterveydenhoitajien tilat, lähitorit tai muut soveltuvat tilat</a:t>
            </a:r>
            <a:endParaRPr lang="en-GB" sz="2000" dirty="0" err="1">
              <a:cs typeface="Arial" panose="020B0604020202020204"/>
            </a:endParaRPr>
          </a:p>
        </p:txBody>
      </p:sp>
      <p:sp>
        <p:nvSpPr>
          <p:cNvPr id="25" name="Freeform: Shape 3">
            <a:extLst>
              <a:ext uri="{FF2B5EF4-FFF2-40B4-BE49-F238E27FC236}">
                <a16:creationId xmlns:a16="http://schemas.microsoft.com/office/drawing/2014/main" id="{1B9044A0-F5FF-D03A-9901-5D6CB133A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73555" y="1628775"/>
            <a:ext cx="4017820" cy="4170974"/>
          </a:xfrm>
          <a:custGeom>
            <a:avLst/>
            <a:gdLst>
              <a:gd name="connsiteX0" fmla="*/ 1650430 w 4017820"/>
              <a:gd name="connsiteY0" fmla="*/ 3301083 h 4170974"/>
              <a:gd name="connsiteX1" fmla="*/ 1650430 w 4017820"/>
              <a:gd name="connsiteY1" fmla="*/ 3301086 h 4170974"/>
              <a:gd name="connsiteX2" fmla="*/ 1653307 w 4017820"/>
              <a:gd name="connsiteY2" fmla="*/ 3306856 h 4170974"/>
              <a:gd name="connsiteX3" fmla="*/ 1653308 w 4017820"/>
              <a:gd name="connsiteY3" fmla="*/ 3306855 h 4170974"/>
              <a:gd name="connsiteX4" fmla="*/ 1940839 w 4017820"/>
              <a:gd name="connsiteY4" fmla="*/ 0 h 4170974"/>
              <a:gd name="connsiteX5" fmla="*/ 2005098 w 4017820"/>
              <a:gd name="connsiteY5" fmla="*/ 92158 h 4170974"/>
              <a:gd name="connsiteX6" fmla="*/ 2042129 w 4017820"/>
              <a:gd name="connsiteY6" fmla="*/ 276475 h 4170974"/>
              <a:gd name="connsiteX7" fmla="*/ 2143418 w 4017820"/>
              <a:gd name="connsiteY7" fmla="*/ 358875 h 4170974"/>
              <a:gd name="connsiteX8" fmla="*/ 2226193 w 4017820"/>
              <a:gd name="connsiteY8" fmla="*/ 598486 h 4170974"/>
              <a:gd name="connsiteX9" fmla="*/ 2380417 w 4017820"/>
              <a:gd name="connsiteY9" fmla="*/ 670486 h 4170974"/>
              <a:gd name="connsiteX10" fmla="*/ 2383029 w 4017820"/>
              <a:gd name="connsiteY10" fmla="*/ 666792 h 4170974"/>
              <a:gd name="connsiteX11" fmla="*/ 2530062 w 4017820"/>
              <a:gd name="connsiteY11" fmla="*/ 895561 h 4170974"/>
              <a:gd name="connsiteX12" fmla="*/ 2641154 w 4017820"/>
              <a:gd name="connsiteY12" fmla="*/ 942182 h 4170974"/>
              <a:gd name="connsiteX13" fmla="*/ 2733731 w 4017820"/>
              <a:gd name="connsiteY13" fmla="*/ 821835 h 4170974"/>
              <a:gd name="connsiteX14" fmla="*/ 2817594 w 4017820"/>
              <a:gd name="connsiteY14" fmla="*/ 858698 h 4170974"/>
              <a:gd name="connsiteX15" fmla="*/ 3010371 w 4017820"/>
              <a:gd name="connsiteY15" fmla="*/ 1299973 h 4170974"/>
              <a:gd name="connsiteX16" fmla="*/ 2872051 w 4017820"/>
              <a:gd name="connsiteY16" fmla="*/ 1384542 h 4170974"/>
              <a:gd name="connsiteX17" fmla="*/ 2742444 w 4017820"/>
              <a:gd name="connsiteY17" fmla="*/ 1604638 h 4170974"/>
              <a:gd name="connsiteX18" fmla="*/ 2736305 w 4017820"/>
              <a:gd name="connsiteY18" fmla="*/ 1604099 h 4170974"/>
              <a:gd name="connsiteX19" fmla="*/ 2742443 w 4017820"/>
              <a:gd name="connsiteY19" fmla="*/ 1604638 h 4170974"/>
              <a:gd name="connsiteX20" fmla="*/ 2918883 w 4017820"/>
              <a:gd name="connsiteY20" fmla="*/ 1733659 h 4170974"/>
              <a:gd name="connsiteX21" fmla="*/ 2918883 w 4017820"/>
              <a:gd name="connsiteY21" fmla="*/ 1733660 h 4170974"/>
              <a:gd name="connsiteX22" fmla="*/ 3102946 w 4017820"/>
              <a:gd name="connsiteY22" fmla="*/ 1990619 h 4170974"/>
              <a:gd name="connsiteX23" fmla="*/ 2983141 w 4017820"/>
              <a:gd name="connsiteY23" fmla="*/ 2036156 h 4170974"/>
              <a:gd name="connsiteX24" fmla="*/ 2991854 w 4017820"/>
              <a:gd name="connsiteY24" fmla="*/ 2193367 h 4170974"/>
              <a:gd name="connsiteX25" fmla="*/ 3084431 w 4017820"/>
              <a:gd name="connsiteY25" fmla="*/ 2285525 h 4170974"/>
              <a:gd name="connsiteX26" fmla="*/ 3084579 w 4017820"/>
              <a:gd name="connsiteY26" fmla="*/ 2290347 h 4170974"/>
              <a:gd name="connsiteX27" fmla="*/ 3084431 w 4017820"/>
              <a:gd name="connsiteY27" fmla="*/ 2285524 h 4170974"/>
              <a:gd name="connsiteX28" fmla="*/ 3268495 w 4017820"/>
              <a:gd name="connsiteY28" fmla="*/ 2367924 h 4170974"/>
              <a:gd name="connsiteX29" fmla="*/ 3222751 w 4017820"/>
              <a:gd name="connsiteY29" fmla="*/ 2166260 h 4170974"/>
              <a:gd name="connsiteX30" fmla="*/ 3352359 w 4017820"/>
              <a:gd name="connsiteY30" fmla="*/ 1981944 h 4170974"/>
              <a:gd name="connsiteX31" fmla="*/ 3805439 w 4017820"/>
              <a:gd name="connsiteY31" fmla="*/ 2166260 h 4170974"/>
              <a:gd name="connsiteX32" fmla="*/ 3860985 w 4017820"/>
              <a:gd name="connsiteY32" fmla="*/ 2054586 h 4170974"/>
              <a:gd name="connsiteX33" fmla="*/ 4017820 w 4017820"/>
              <a:gd name="connsiteY33" fmla="*/ 1990618 h 4170974"/>
              <a:gd name="connsiteX34" fmla="*/ 3970987 w 4017820"/>
              <a:gd name="connsiteY34" fmla="*/ 2267092 h 4170974"/>
              <a:gd name="connsiteX35" fmla="*/ 3962274 w 4017820"/>
              <a:gd name="connsiteY35" fmla="*/ 2423219 h 4170974"/>
              <a:gd name="connsiteX36" fmla="*/ 3879500 w 4017820"/>
              <a:gd name="connsiteY36" fmla="*/ 2772337 h 4170974"/>
              <a:gd name="connsiteX37" fmla="*/ 3268495 w 4017820"/>
              <a:gd name="connsiteY37" fmla="*/ 2854737 h 4170974"/>
              <a:gd name="connsiteX38" fmla="*/ 3267890 w 4017820"/>
              <a:gd name="connsiteY38" fmla="*/ 2849433 h 4170974"/>
              <a:gd name="connsiteX39" fmla="*/ 3267889 w 4017820"/>
              <a:gd name="connsiteY39" fmla="*/ 2849433 h 4170974"/>
              <a:gd name="connsiteX40" fmla="*/ 3268494 w 4017820"/>
              <a:gd name="connsiteY40" fmla="*/ 2854738 h 4170974"/>
              <a:gd name="connsiteX41" fmla="*/ 3132565 w 4017820"/>
              <a:gd name="connsiteY41" fmla="*/ 2783352 h 4170974"/>
              <a:gd name="connsiteX42" fmla="*/ 3130187 w 4017820"/>
              <a:gd name="connsiteY42" fmla="*/ 2782191 h 4170974"/>
              <a:gd name="connsiteX43" fmla="*/ 3185720 w 4017820"/>
              <a:gd name="connsiteY43" fmla="*/ 3186507 h 4170974"/>
              <a:gd name="connsiteX44" fmla="*/ 3065915 w 4017820"/>
              <a:gd name="connsiteY44" fmla="*/ 3315529 h 4170974"/>
              <a:gd name="connsiteX45" fmla="*/ 2946111 w 4017820"/>
              <a:gd name="connsiteY45" fmla="*/ 3204939 h 4170974"/>
              <a:gd name="connsiteX46" fmla="*/ 2918882 w 4017820"/>
              <a:gd name="connsiteY46" fmla="*/ 3325287 h 4170974"/>
              <a:gd name="connsiteX47" fmla="*/ 2742442 w 4017820"/>
              <a:gd name="connsiteY47" fmla="*/ 3232044 h 4170974"/>
              <a:gd name="connsiteX48" fmla="*/ 2383028 w 4017820"/>
              <a:gd name="connsiteY48" fmla="*/ 3407687 h 4170974"/>
              <a:gd name="connsiteX49" fmla="*/ 2376786 w 4017820"/>
              <a:gd name="connsiteY49" fmla="*/ 3403823 h 4170974"/>
              <a:gd name="connsiteX50" fmla="*/ 2376786 w 4017820"/>
              <a:gd name="connsiteY50" fmla="*/ 3403824 h 4170974"/>
              <a:gd name="connsiteX51" fmla="*/ 2383027 w 4017820"/>
              <a:gd name="connsiteY51" fmla="*/ 3407688 h 4170974"/>
              <a:gd name="connsiteX52" fmla="*/ 2374314 w 4017820"/>
              <a:gd name="connsiteY52" fmla="*/ 3517193 h 4170974"/>
              <a:gd name="connsiteX53" fmla="*/ 2290451 w 4017820"/>
              <a:gd name="connsiteY53" fmla="*/ 3627783 h 4170974"/>
              <a:gd name="connsiteX54" fmla="*/ 1921234 w 4017820"/>
              <a:gd name="connsiteY54" fmla="*/ 3739457 h 4170974"/>
              <a:gd name="connsiteX55" fmla="*/ 1653308 w 4017820"/>
              <a:gd name="connsiteY55" fmla="*/ 3848962 h 4170974"/>
              <a:gd name="connsiteX56" fmla="*/ 1650430 w 4017820"/>
              <a:gd name="connsiteY56" fmla="*/ 3847243 h 4170974"/>
              <a:gd name="connsiteX57" fmla="*/ 1650430 w 4017820"/>
              <a:gd name="connsiteY57" fmla="*/ 3847245 h 4170974"/>
              <a:gd name="connsiteX58" fmla="*/ 1653307 w 4017820"/>
              <a:gd name="connsiteY58" fmla="*/ 3848963 h 4170974"/>
              <a:gd name="connsiteX59" fmla="*/ 1689249 w 4017820"/>
              <a:gd name="connsiteY59" fmla="*/ 3941121 h 4170974"/>
              <a:gd name="connsiteX60" fmla="*/ 1717566 w 4017820"/>
              <a:gd name="connsiteY60" fmla="*/ 4005089 h 4170974"/>
              <a:gd name="connsiteX61" fmla="*/ 1774201 w 4017820"/>
              <a:gd name="connsiteY61" fmla="*/ 4088574 h 4170974"/>
              <a:gd name="connsiteX62" fmla="*/ 1744795 w 4017820"/>
              <a:gd name="connsiteY62" fmla="*/ 4170974 h 4170974"/>
              <a:gd name="connsiteX63" fmla="*/ 1587959 w 4017820"/>
              <a:gd name="connsiteY63" fmla="*/ 3976900 h 4170974"/>
              <a:gd name="connsiteX64" fmla="*/ 1366865 w 4017820"/>
              <a:gd name="connsiteY64" fmla="*/ 4013763 h 4170974"/>
              <a:gd name="connsiteX65" fmla="*/ 1265575 w 4017820"/>
              <a:gd name="connsiteY65" fmla="*/ 4079900 h 4170974"/>
              <a:gd name="connsiteX66" fmla="*/ 1126166 w 4017820"/>
              <a:gd name="connsiteY66" fmla="*/ 3931363 h 4170974"/>
              <a:gd name="connsiteX67" fmla="*/ 997648 w 4017820"/>
              <a:gd name="connsiteY67" fmla="*/ 3912931 h 4170974"/>
              <a:gd name="connsiteX68" fmla="*/ 905071 w 4017820"/>
              <a:gd name="connsiteY68" fmla="*/ 3959552 h 4170974"/>
              <a:gd name="connsiteX69" fmla="*/ 849525 w 4017820"/>
              <a:gd name="connsiteY69" fmla="*/ 3876068 h 4170974"/>
              <a:gd name="connsiteX70" fmla="*/ 618629 w 4017820"/>
              <a:gd name="connsiteY70" fmla="*/ 3830531 h 4170974"/>
              <a:gd name="connsiteX71" fmla="*/ 655659 w 4017820"/>
              <a:gd name="connsiteY71" fmla="*/ 3739457 h 4170974"/>
              <a:gd name="connsiteX72" fmla="*/ 572885 w 4017820"/>
              <a:gd name="connsiteY72" fmla="*/ 3563814 h 4170974"/>
              <a:gd name="connsiteX73" fmla="*/ 600113 w 4017820"/>
              <a:gd name="connsiteY73" fmla="*/ 3389256 h 4170974"/>
              <a:gd name="connsiteX74" fmla="*/ 498824 w 4017820"/>
              <a:gd name="connsiteY74" fmla="*/ 3306855 h 4170974"/>
              <a:gd name="connsiteX75" fmla="*/ 230897 w 4017820"/>
              <a:gd name="connsiteY75" fmla="*/ 3260234 h 4170974"/>
              <a:gd name="connsiteX76" fmla="*/ 184065 w 4017820"/>
              <a:gd name="connsiteY76" fmla="*/ 3104107 h 4170974"/>
              <a:gd name="connsiteX77" fmla="*/ 138321 w 4017820"/>
              <a:gd name="connsiteY77" fmla="*/ 3021707 h 4170974"/>
              <a:gd name="connsiteX78" fmla="*/ 165549 w 4017820"/>
              <a:gd name="connsiteY78" fmla="*/ 2846064 h 4170974"/>
              <a:gd name="connsiteX79" fmla="*/ 0 w 4017820"/>
              <a:gd name="connsiteY79" fmla="*/ 2589105 h 4170974"/>
              <a:gd name="connsiteX80" fmla="*/ 202579 w 4017820"/>
              <a:gd name="connsiteY80" fmla="*/ 2441651 h 4170974"/>
              <a:gd name="connsiteX81" fmla="*/ 360504 w 4017820"/>
              <a:gd name="connsiteY81" fmla="*/ 2312630 h 4170974"/>
              <a:gd name="connsiteX82" fmla="*/ 379019 w 4017820"/>
              <a:gd name="connsiteY82" fmla="*/ 2248661 h 4170974"/>
              <a:gd name="connsiteX83" fmla="*/ 406247 w 4017820"/>
              <a:gd name="connsiteY83" fmla="*/ 2193366 h 4170974"/>
              <a:gd name="connsiteX84" fmla="*/ 360504 w 4017820"/>
              <a:gd name="connsiteY84" fmla="*/ 2110966 h 4170974"/>
              <a:gd name="connsiteX85" fmla="*/ 314760 w 4017820"/>
              <a:gd name="connsiteY85" fmla="*/ 2045913 h 4170974"/>
              <a:gd name="connsiteX86" fmla="*/ 369217 w 4017820"/>
              <a:gd name="connsiteY86" fmla="*/ 2036155 h 4170974"/>
              <a:gd name="connsiteX87" fmla="*/ 379019 w 4017820"/>
              <a:gd name="connsiteY87" fmla="*/ 1945081 h 4170974"/>
              <a:gd name="connsiteX88" fmla="*/ 498824 w 4017820"/>
              <a:gd name="connsiteY88" fmla="*/ 1898460 h 4170974"/>
              <a:gd name="connsiteX89" fmla="*/ 563083 w 4017820"/>
              <a:gd name="connsiteY89" fmla="*/ 1743417 h 4170974"/>
              <a:gd name="connsiteX90" fmla="*/ 535855 w 4017820"/>
              <a:gd name="connsiteY90" fmla="*/ 1658848 h 4170974"/>
              <a:gd name="connsiteX91" fmla="*/ 526052 w 4017820"/>
              <a:gd name="connsiteY91" fmla="*/ 1594880 h 4170974"/>
              <a:gd name="connsiteX92" fmla="*/ 471596 w 4017820"/>
              <a:gd name="connsiteY92" fmla="*/ 1475616 h 4170974"/>
              <a:gd name="connsiteX93" fmla="*/ 474932 w 4017820"/>
              <a:gd name="connsiteY93" fmla="*/ 1471688 h 4170974"/>
              <a:gd name="connsiteX94" fmla="*/ 474930 w 4017820"/>
              <a:gd name="connsiteY94" fmla="*/ 1471688 h 4170974"/>
              <a:gd name="connsiteX95" fmla="*/ 471595 w 4017820"/>
              <a:gd name="connsiteY95" fmla="*/ 1475615 h 4170974"/>
              <a:gd name="connsiteX96" fmla="*/ 360503 w 4017820"/>
              <a:gd name="connsiteY96" fmla="*/ 1366110 h 4170974"/>
              <a:gd name="connsiteX97" fmla="*/ 212381 w 4017820"/>
              <a:gd name="connsiteY97" fmla="*/ 1227330 h 4170974"/>
              <a:gd name="connsiteX98" fmla="*/ 544567 w 4017820"/>
              <a:gd name="connsiteY98" fmla="*/ 1079877 h 4170974"/>
              <a:gd name="connsiteX99" fmla="*/ 554369 w 4017820"/>
              <a:gd name="connsiteY99" fmla="*/ 831592 h 4170974"/>
              <a:gd name="connsiteX100" fmla="*/ 674174 w 4017820"/>
              <a:gd name="connsiteY100" fmla="*/ 786055 h 4170974"/>
              <a:gd name="connsiteX101" fmla="*/ 645857 w 4017820"/>
              <a:gd name="connsiteY101" fmla="*/ 518255 h 4170974"/>
              <a:gd name="connsiteX102" fmla="*/ 859327 w 4017820"/>
              <a:gd name="connsiteY102" fmla="*/ 481391 h 4170974"/>
              <a:gd name="connsiteX103" fmla="*/ 859906 w 4017820"/>
              <a:gd name="connsiteY103" fmla="*/ 483642 h 4170974"/>
              <a:gd name="connsiteX104" fmla="*/ 859907 w 4017820"/>
              <a:gd name="connsiteY104" fmla="*/ 483642 h 4170974"/>
              <a:gd name="connsiteX105" fmla="*/ 859328 w 4017820"/>
              <a:gd name="connsiteY105" fmla="*/ 481391 h 4170974"/>
              <a:gd name="connsiteX106" fmla="*/ 1053194 w 4017820"/>
              <a:gd name="connsiteY106" fmla="*/ 417422 h 4170974"/>
              <a:gd name="connsiteX107" fmla="*/ 1144681 w 4017820"/>
              <a:gd name="connsiteY107" fmla="*/ 380559 h 4170974"/>
              <a:gd name="connsiteX108" fmla="*/ 1146655 w 4017820"/>
              <a:gd name="connsiteY108" fmla="*/ 384710 h 4170974"/>
              <a:gd name="connsiteX109" fmla="*/ 1312409 w 4017820"/>
              <a:gd name="connsiteY109" fmla="*/ 146369 h 4170974"/>
              <a:gd name="connsiteX110" fmla="*/ 1460531 w 4017820"/>
              <a:gd name="connsiteY110" fmla="*/ 258043 h 4170974"/>
              <a:gd name="connsiteX111" fmla="*/ 1516077 w 4017820"/>
              <a:gd name="connsiteY111" fmla="*/ 194074 h 4170974"/>
              <a:gd name="connsiteX112" fmla="*/ 1718656 w 4017820"/>
              <a:gd name="connsiteY112" fmla="*/ 212506 h 417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017820" h="4170974">
                <a:moveTo>
                  <a:pt x="1650430" y="3301083"/>
                </a:moveTo>
                <a:lnTo>
                  <a:pt x="1650430" y="3301086"/>
                </a:lnTo>
                <a:lnTo>
                  <a:pt x="1653307" y="3306856"/>
                </a:lnTo>
                <a:lnTo>
                  <a:pt x="1653308" y="3306855"/>
                </a:lnTo>
                <a:close/>
                <a:moveTo>
                  <a:pt x="1940839" y="0"/>
                </a:moveTo>
                <a:lnTo>
                  <a:pt x="2005098" y="92158"/>
                </a:lnTo>
                <a:lnTo>
                  <a:pt x="2042129" y="276475"/>
                </a:lnTo>
                <a:lnTo>
                  <a:pt x="2143418" y="358875"/>
                </a:lnTo>
                <a:lnTo>
                  <a:pt x="2226193" y="598486"/>
                </a:lnTo>
                <a:lnTo>
                  <a:pt x="2380417" y="670486"/>
                </a:lnTo>
                <a:lnTo>
                  <a:pt x="2383029" y="666792"/>
                </a:lnTo>
                <a:lnTo>
                  <a:pt x="2530062" y="895561"/>
                </a:lnTo>
                <a:lnTo>
                  <a:pt x="2641154" y="942182"/>
                </a:lnTo>
                <a:lnTo>
                  <a:pt x="2733731" y="821835"/>
                </a:lnTo>
                <a:lnTo>
                  <a:pt x="2817594" y="858698"/>
                </a:lnTo>
                <a:lnTo>
                  <a:pt x="3010371" y="1299973"/>
                </a:lnTo>
                <a:lnTo>
                  <a:pt x="2872051" y="1384542"/>
                </a:lnTo>
                <a:lnTo>
                  <a:pt x="2742444" y="1604638"/>
                </a:lnTo>
                <a:lnTo>
                  <a:pt x="2736305" y="1604099"/>
                </a:lnTo>
                <a:lnTo>
                  <a:pt x="2742443" y="1604638"/>
                </a:lnTo>
                <a:lnTo>
                  <a:pt x="2918883" y="1733659"/>
                </a:lnTo>
                <a:lnTo>
                  <a:pt x="2918883" y="1733660"/>
                </a:lnTo>
                <a:lnTo>
                  <a:pt x="3102946" y="1990619"/>
                </a:lnTo>
                <a:lnTo>
                  <a:pt x="2983141" y="2036156"/>
                </a:lnTo>
                <a:lnTo>
                  <a:pt x="2991854" y="2193367"/>
                </a:lnTo>
                <a:lnTo>
                  <a:pt x="3084431" y="2285525"/>
                </a:lnTo>
                <a:lnTo>
                  <a:pt x="3084579" y="2290347"/>
                </a:lnTo>
                <a:lnTo>
                  <a:pt x="3084431" y="2285524"/>
                </a:lnTo>
                <a:lnTo>
                  <a:pt x="3268495" y="2367924"/>
                </a:lnTo>
                <a:lnTo>
                  <a:pt x="3222751" y="2166260"/>
                </a:lnTo>
                <a:lnTo>
                  <a:pt x="3352359" y="1981944"/>
                </a:lnTo>
                <a:lnTo>
                  <a:pt x="3805439" y="2166260"/>
                </a:lnTo>
                <a:lnTo>
                  <a:pt x="3860985" y="2054586"/>
                </a:lnTo>
                <a:lnTo>
                  <a:pt x="4017820" y="1990618"/>
                </a:lnTo>
                <a:lnTo>
                  <a:pt x="3970987" y="2267092"/>
                </a:lnTo>
                <a:lnTo>
                  <a:pt x="3962274" y="2423219"/>
                </a:lnTo>
                <a:lnTo>
                  <a:pt x="3879500" y="2772337"/>
                </a:lnTo>
                <a:lnTo>
                  <a:pt x="3268495" y="2854737"/>
                </a:lnTo>
                <a:lnTo>
                  <a:pt x="3267890" y="2849433"/>
                </a:lnTo>
                <a:lnTo>
                  <a:pt x="3267889" y="2849433"/>
                </a:lnTo>
                <a:lnTo>
                  <a:pt x="3268494" y="2854738"/>
                </a:lnTo>
                <a:lnTo>
                  <a:pt x="3132565" y="2783352"/>
                </a:lnTo>
                <a:lnTo>
                  <a:pt x="3130187" y="2782191"/>
                </a:lnTo>
                <a:lnTo>
                  <a:pt x="3185720" y="3186507"/>
                </a:lnTo>
                <a:lnTo>
                  <a:pt x="3065915" y="3315529"/>
                </a:lnTo>
                <a:lnTo>
                  <a:pt x="2946111" y="3204939"/>
                </a:lnTo>
                <a:lnTo>
                  <a:pt x="2918882" y="3325287"/>
                </a:lnTo>
                <a:lnTo>
                  <a:pt x="2742442" y="3232044"/>
                </a:lnTo>
                <a:lnTo>
                  <a:pt x="2383028" y="3407687"/>
                </a:lnTo>
                <a:lnTo>
                  <a:pt x="2376786" y="3403823"/>
                </a:lnTo>
                <a:lnTo>
                  <a:pt x="2376786" y="3403824"/>
                </a:lnTo>
                <a:lnTo>
                  <a:pt x="2383027" y="3407688"/>
                </a:lnTo>
                <a:lnTo>
                  <a:pt x="2374314" y="3517193"/>
                </a:lnTo>
                <a:lnTo>
                  <a:pt x="2290451" y="3627783"/>
                </a:lnTo>
                <a:lnTo>
                  <a:pt x="1921234" y="3739457"/>
                </a:lnTo>
                <a:lnTo>
                  <a:pt x="1653308" y="3848962"/>
                </a:lnTo>
                <a:lnTo>
                  <a:pt x="1650430" y="3847243"/>
                </a:lnTo>
                <a:lnTo>
                  <a:pt x="1650430" y="3847245"/>
                </a:lnTo>
                <a:lnTo>
                  <a:pt x="1653307" y="3848963"/>
                </a:lnTo>
                <a:lnTo>
                  <a:pt x="1689249" y="3941121"/>
                </a:lnTo>
                <a:lnTo>
                  <a:pt x="1717566" y="4005089"/>
                </a:lnTo>
                <a:lnTo>
                  <a:pt x="1774201" y="4088574"/>
                </a:lnTo>
                <a:lnTo>
                  <a:pt x="1744795" y="4170974"/>
                </a:lnTo>
                <a:lnTo>
                  <a:pt x="1587959" y="3976900"/>
                </a:lnTo>
                <a:lnTo>
                  <a:pt x="1366865" y="4013763"/>
                </a:lnTo>
                <a:lnTo>
                  <a:pt x="1265575" y="4079900"/>
                </a:lnTo>
                <a:lnTo>
                  <a:pt x="1126166" y="3931363"/>
                </a:lnTo>
                <a:lnTo>
                  <a:pt x="997648" y="3912931"/>
                </a:lnTo>
                <a:lnTo>
                  <a:pt x="905071" y="3959552"/>
                </a:lnTo>
                <a:lnTo>
                  <a:pt x="849525" y="3876068"/>
                </a:lnTo>
                <a:lnTo>
                  <a:pt x="618629" y="3830531"/>
                </a:lnTo>
                <a:lnTo>
                  <a:pt x="655659" y="3739457"/>
                </a:lnTo>
                <a:lnTo>
                  <a:pt x="572885" y="3563814"/>
                </a:lnTo>
                <a:lnTo>
                  <a:pt x="600113" y="3389256"/>
                </a:lnTo>
                <a:lnTo>
                  <a:pt x="498824" y="3306855"/>
                </a:lnTo>
                <a:lnTo>
                  <a:pt x="230897" y="3260234"/>
                </a:lnTo>
                <a:lnTo>
                  <a:pt x="184065" y="3104107"/>
                </a:lnTo>
                <a:lnTo>
                  <a:pt x="138321" y="3021707"/>
                </a:lnTo>
                <a:lnTo>
                  <a:pt x="165549" y="2846064"/>
                </a:lnTo>
                <a:lnTo>
                  <a:pt x="0" y="2589105"/>
                </a:lnTo>
                <a:lnTo>
                  <a:pt x="202579" y="2441651"/>
                </a:lnTo>
                <a:lnTo>
                  <a:pt x="360504" y="2312630"/>
                </a:lnTo>
                <a:lnTo>
                  <a:pt x="379019" y="2248661"/>
                </a:lnTo>
                <a:lnTo>
                  <a:pt x="406247" y="2193366"/>
                </a:lnTo>
                <a:lnTo>
                  <a:pt x="360504" y="2110966"/>
                </a:lnTo>
                <a:lnTo>
                  <a:pt x="314760" y="2045913"/>
                </a:lnTo>
                <a:lnTo>
                  <a:pt x="369217" y="2036155"/>
                </a:lnTo>
                <a:lnTo>
                  <a:pt x="379019" y="1945081"/>
                </a:lnTo>
                <a:lnTo>
                  <a:pt x="498824" y="1898460"/>
                </a:lnTo>
                <a:lnTo>
                  <a:pt x="563083" y="1743417"/>
                </a:lnTo>
                <a:lnTo>
                  <a:pt x="535855" y="1658848"/>
                </a:lnTo>
                <a:lnTo>
                  <a:pt x="526052" y="1594880"/>
                </a:lnTo>
                <a:lnTo>
                  <a:pt x="471596" y="1475616"/>
                </a:lnTo>
                <a:lnTo>
                  <a:pt x="474932" y="1471688"/>
                </a:lnTo>
                <a:lnTo>
                  <a:pt x="474930" y="1471688"/>
                </a:lnTo>
                <a:lnTo>
                  <a:pt x="471595" y="1475615"/>
                </a:lnTo>
                <a:lnTo>
                  <a:pt x="360503" y="1366110"/>
                </a:lnTo>
                <a:lnTo>
                  <a:pt x="212381" y="1227330"/>
                </a:lnTo>
                <a:lnTo>
                  <a:pt x="544567" y="1079877"/>
                </a:lnTo>
                <a:lnTo>
                  <a:pt x="554369" y="831592"/>
                </a:lnTo>
                <a:lnTo>
                  <a:pt x="674174" y="786055"/>
                </a:lnTo>
                <a:lnTo>
                  <a:pt x="645857" y="518255"/>
                </a:lnTo>
                <a:lnTo>
                  <a:pt x="859327" y="481391"/>
                </a:lnTo>
                <a:lnTo>
                  <a:pt x="859906" y="483642"/>
                </a:lnTo>
                <a:lnTo>
                  <a:pt x="859907" y="483642"/>
                </a:lnTo>
                <a:lnTo>
                  <a:pt x="859328" y="481391"/>
                </a:lnTo>
                <a:lnTo>
                  <a:pt x="1053194" y="417422"/>
                </a:lnTo>
                <a:lnTo>
                  <a:pt x="1144681" y="380559"/>
                </a:lnTo>
                <a:lnTo>
                  <a:pt x="1146655" y="384710"/>
                </a:lnTo>
                <a:lnTo>
                  <a:pt x="1312409" y="146369"/>
                </a:lnTo>
                <a:lnTo>
                  <a:pt x="1460531" y="258043"/>
                </a:lnTo>
                <a:lnTo>
                  <a:pt x="1516077" y="194074"/>
                </a:lnTo>
                <a:lnTo>
                  <a:pt x="1718656" y="212506"/>
                </a:lnTo>
                <a:close/>
              </a:path>
            </a:pathLst>
          </a:custGeom>
          <a:solidFill>
            <a:srgbClr val="E3D0E0"/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Ellipsi 369">
            <a:extLst>
              <a:ext uri="{FF2B5EF4-FFF2-40B4-BE49-F238E27FC236}">
                <a16:creationId xmlns:a16="http://schemas.microsoft.com/office/drawing/2014/main" id="{0F6222F8-622B-44B6-A4F3-F36FA648B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15118" y="4139762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lipsi 369">
            <a:extLst>
              <a:ext uri="{FF2B5EF4-FFF2-40B4-BE49-F238E27FC236}">
                <a16:creationId xmlns:a16="http://schemas.microsoft.com/office/drawing/2014/main" id="{3EEB1971-CD02-9AFB-AEF7-6DC3E6648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76949" y="2790395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lipsi 369">
            <a:extLst>
              <a:ext uri="{FF2B5EF4-FFF2-40B4-BE49-F238E27FC236}">
                <a16:creationId xmlns:a16="http://schemas.microsoft.com/office/drawing/2014/main" id="{A7073B18-895C-BD59-C0AE-E33D22A0B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05393" y="2218494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i 369">
            <a:extLst>
              <a:ext uri="{FF2B5EF4-FFF2-40B4-BE49-F238E27FC236}">
                <a16:creationId xmlns:a16="http://schemas.microsoft.com/office/drawing/2014/main" id="{24DC328F-14CF-8900-7E68-D31CB2E38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9588" y="4642610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llipsi 369">
            <a:extLst>
              <a:ext uri="{FF2B5EF4-FFF2-40B4-BE49-F238E27FC236}">
                <a16:creationId xmlns:a16="http://schemas.microsoft.com/office/drawing/2014/main" id="{280EA7BD-3649-3467-D396-755D59E1C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69350" y="5098792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llipsi 369">
            <a:extLst>
              <a:ext uri="{FF2B5EF4-FFF2-40B4-BE49-F238E27FC236}">
                <a16:creationId xmlns:a16="http://schemas.microsoft.com/office/drawing/2014/main" id="{63932280-5F13-5881-CCEB-29426AC5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88440" y="4862699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lipsi 369">
            <a:extLst>
              <a:ext uri="{FF2B5EF4-FFF2-40B4-BE49-F238E27FC236}">
                <a16:creationId xmlns:a16="http://schemas.microsoft.com/office/drawing/2014/main" id="{46277AA1-D642-30D8-F5DA-683BB5B85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667450" y="4258695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lipsi 369">
            <a:extLst>
              <a:ext uri="{FF2B5EF4-FFF2-40B4-BE49-F238E27FC236}">
                <a16:creationId xmlns:a16="http://schemas.microsoft.com/office/drawing/2014/main" id="{6A85C898-3463-633E-2A22-1EE2D8FD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84524" y="4341498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Ellipsi 369">
            <a:extLst>
              <a:ext uri="{FF2B5EF4-FFF2-40B4-BE49-F238E27FC236}">
                <a16:creationId xmlns:a16="http://schemas.microsoft.com/office/drawing/2014/main" id="{AB887D33-D0DB-CD94-A325-1F8C0FFFD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92313" y="4064650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i 369">
            <a:extLst>
              <a:ext uri="{FF2B5EF4-FFF2-40B4-BE49-F238E27FC236}">
                <a16:creationId xmlns:a16="http://schemas.microsoft.com/office/drawing/2014/main" id="{C6487F26-6695-7EBD-B966-D6DBD48EC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32301" y="4713912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i 369">
            <a:extLst>
              <a:ext uri="{FF2B5EF4-FFF2-40B4-BE49-F238E27FC236}">
                <a16:creationId xmlns:a16="http://schemas.microsoft.com/office/drawing/2014/main" id="{7EE6E730-8627-1B18-1420-B04080A9A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31471" y="3848586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lipsi 369">
            <a:extLst>
              <a:ext uri="{FF2B5EF4-FFF2-40B4-BE49-F238E27FC236}">
                <a16:creationId xmlns:a16="http://schemas.microsoft.com/office/drawing/2014/main" id="{4B44211F-E570-952F-6059-7BD9997EF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63362" y="4280714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lipsi 369">
            <a:extLst>
              <a:ext uri="{FF2B5EF4-FFF2-40B4-BE49-F238E27FC236}">
                <a16:creationId xmlns:a16="http://schemas.microsoft.com/office/drawing/2014/main" id="{3CA0DB56-590C-E416-7B71-C6A1C328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47811" y="4222058"/>
            <a:ext cx="216064" cy="216064"/>
          </a:xfrm>
          <a:prstGeom prst="ellipse">
            <a:avLst/>
          </a:prstGeom>
          <a:solidFill>
            <a:srgbClr val="FF59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fi-FI" sz="1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48">
            <a:extLst>
              <a:ext uri="{FF2B5EF4-FFF2-40B4-BE49-F238E27FC236}">
                <a16:creationId xmlns:a16="http://schemas.microsoft.com/office/drawing/2014/main" id="{85109F08-C96E-7FDE-B47A-2E96BE8F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83973" y="2871662"/>
            <a:ext cx="175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i="1" dirty="0">
                <a:latin typeface="Calibri" panose="020F0502020204030204"/>
              </a:rPr>
              <a:t>Liikkuvan palvelun </a:t>
            </a:r>
          </a:p>
          <a:p>
            <a:pPr algn="ctr"/>
            <a:r>
              <a:rPr lang="en-FI" sz="1600" i="1" dirty="0">
                <a:latin typeface="Calibri" panose="020F0502020204030204"/>
              </a:rPr>
              <a:t>vyöhyke 1</a:t>
            </a:r>
            <a:endParaRPr lang="en-GB" sz="1600" i="1" dirty="0">
              <a:latin typeface="Calibri" panose="020F0502020204030204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B398FA5E-C2E1-FC76-63D7-F2B97F3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7620" y="4356609"/>
            <a:ext cx="175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i="1" dirty="0">
                <a:latin typeface="Calibri" panose="020F0502020204030204"/>
              </a:rPr>
              <a:t>Liikkuvan palvelun </a:t>
            </a:r>
          </a:p>
          <a:p>
            <a:pPr algn="ctr"/>
            <a:r>
              <a:rPr lang="fi-FI" sz="1600" i="1" dirty="0">
                <a:latin typeface="Calibri" panose="020F0502020204030204"/>
              </a:rPr>
              <a:t>v</a:t>
            </a:r>
            <a:r>
              <a:rPr lang="en-FI" sz="1600" i="1" dirty="0">
                <a:latin typeface="Calibri" panose="020F0502020204030204"/>
              </a:rPr>
              <a:t>yöhyke</a:t>
            </a:r>
            <a:r>
              <a:rPr lang="fi-FI" sz="1600" i="1" dirty="0">
                <a:latin typeface="Calibri" panose="020F0502020204030204"/>
              </a:rPr>
              <a:t> 2</a:t>
            </a:r>
            <a:r>
              <a:rPr lang="en-FI" sz="1600" i="1" dirty="0">
                <a:latin typeface="Calibri" panose="020F0502020204030204"/>
              </a:rPr>
              <a:t> </a:t>
            </a:r>
            <a:endParaRPr lang="en-GB" sz="1600" i="1" dirty="0">
              <a:latin typeface="Calibri" panose="020F0502020204030204"/>
            </a:endParaRPr>
          </a:p>
        </p:txBody>
      </p:sp>
      <p:sp>
        <p:nvSpPr>
          <p:cNvPr id="41" name="Ellipsi 369">
            <a:extLst>
              <a:ext uri="{FF2B5EF4-FFF2-40B4-BE49-F238E27FC236}">
                <a16:creationId xmlns:a16="http://schemas.microsoft.com/office/drawing/2014/main" id="{E36EC929-649C-C84B-FC28-57AAA4C6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26608" y="3757341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Ellipsi 369">
            <a:extLst>
              <a:ext uri="{FF2B5EF4-FFF2-40B4-BE49-F238E27FC236}">
                <a16:creationId xmlns:a16="http://schemas.microsoft.com/office/drawing/2014/main" id="{A8EF75CF-4D04-591F-8D9A-D815F3502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3578" y="2712821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lipsi 369">
            <a:extLst>
              <a:ext uri="{FF2B5EF4-FFF2-40B4-BE49-F238E27FC236}">
                <a16:creationId xmlns:a16="http://schemas.microsoft.com/office/drawing/2014/main" id="{808E0B5B-8CC5-DFCC-9837-219B2DFB6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32429" y="3762856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37">
            <a:extLst>
              <a:ext uri="{FF2B5EF4-FFF2-40B4-BE49-F238E27FC236}">
                <a16:creationId xmlns:a16="http://schemas.microsoft.com/office/drawing/2014/main" id="{154B7BA0-7B43-9ED3-D971-28677AACB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449" y="3629236"/>
            <a:ext cx="3192866" cy="1771443"/>
          </a:xfrm>
          <a:prstGeom prst="ellipse">
            <a:avLst/>
          </a:prstGeom>
          <a:solidFill>
            <a:sysClr val="window" lastClr="FFFFFF">
              <a:alpha val="3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7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0CFF9-0769-9AB3-D2E9-44FC015D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Tavoitteena vastaanottopalvelujen ja työikäisten sosiaalipalvelujen yhteiset toimipisteet</a:t>
            </a:r>
          </a:p>
        </p:txBody>
      </p:sp>
      <p:sp>
        <p:nvSpPr>
          <p:cNvPr id="32" name="Freeform: Shape 3" descr="Pirkanmaan hyvinvointialueen kartta, johon merkittynä toimipisteet: työikäisetn sosiaalipalvelut, vastaanottopalvelut ja yhteiset toimipisteet.">
            <a:extLst>
              <a:ext uri="{FF2B5EF4-FFF2-40B4-BE49-F238E27FC236}">
                <a16:creationId xmlns:a16="http://schemas.microsoft.com/office/drawing/2014/main" id="{2B29DA79-54A2-F473-EC99-B8CE42872E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 bwMode="auto">
          <a:xfrm>
            <a:off x="473555" y="1628775"/>
            <a:ext cx="4017820" cy="4170974"/>
          </a:xfrm>
          <a:custGeom>
            <a:avLst/>
            <a:gdLst>
              <a:gd name="connsiteX0" fmla="*/ 1650430 w 4017820"/>
              <a:gd name="connsiteY0" fmla="*/ 3301083 h 4170974"/>
              <a:gd name="connsiteX1" fmla="*/ 1650430 w 4017820"/>
              <a:gd name="connsiteY1" fmla="*/ 3301086 h 4170974"/>
              <a:gd name="connsiteX2" fmla="*/ 1653307 w 4017820"/>
              <a:gd name="connsiteY2" fmla="*/ 3306856 h 4170974"/>
              <a:gd name="connsiteX3" fmla="*/ 1653308 w 4017820"/>
              <a:gd name="connsiteY3" fmla="*/ 3306855 h 4170974"/>
              <a:gd name="connsiteX4" fmla="*/ 1940839 w 4017820"/>
              <a:gd name="connsiteY4" fmla="*/ 0 h 4170974"/>
              <a:gd name="connsiteX5" fmla="*/ 2005098 w 4017820"/>
              <a:gd name="connsiteY5" fmla="*/ 92158 h 4170974"/>
              <a:gd name="connsiteX6" fmla="*/ 2042129 w 4017820"/>
              <a:gd name="connsiteY6" fmla="*/ 276475 h 4170974"/>
              <a:gd name="connsiteX7" fmla="*/ 2143418 w 4017820"/>
              <a:gd name="connsiteY7" fmla="*/ 358875 h 4170974"/>
              <a:gd name="connsiteX8" fmla="*/ 2226193 w 4017820"/>
              <a:gd name="connsiteY8" fmla="*/ 598486 h 4170974"/>
              <a:gd name="connsiteX9" fmla="*/ 2380417 w 4017820"/>
              <a:gd name="connsiteY9" fmla="*/ 670486 h 4170974"/>
              <a:gd name="connsiteX10" fmla="*/ 2383029 w 4017820"/>
              <a:gd name="connsiteY10" fmla="*/ 666792 h 4170974"/>
              <a:gd name="connsiteX11" fmla="*/ 2530062 w 4017820"/>
              <a:gd name="connsiteY11" fmla="*/ 895561 h 4170974"/>
              <a:gd name="connsiteX12" fmla="*/ 2641154 w 4017820"/>
              <a:gd name="connsiteY12" fmla="*/ 942182 h 4170974"/>
              <a:gd name="connsiteX13" fmla="*/ 2733731 w 4017820"/>
              <a:gd name="connsiteY13" fmla="*/ 821835 h 4170974"/>
              <a:gd name="connsiteX14" fmla="*/ 2817594 w 4017820"/>
              <a:gd name="connsiteY14" fmla="*/ 858698 h 4170974"/>
              <a:gd name="connsiteX15" fmla="*/ 3010371 w 4017820"/>
              <a:gd name="connsiteY15" fmla="*/ 1299973 h 4170974"/>
              <a:gd name="connsiteX16" fmla="*/ 2872051 w 4017820"/>
              <a:gd name="connsiteY16" fmla="*/ 1384542 h 4170974"/>
              <a:gd name="connsiteX17" fmla="*/ 2742444 w 4017820"/>
              <a:gd name="connsiteY17" fmla="*/ 1604638 h 4170974"/>
              <a:gd name="connsiteX18" fmla="*/ 2736305 w 4017820"/>
              <a:gd name="connsiteY18" fmla="*/ 1604099 h 4170974"/>
              <a:gd name="connsiteX19" fmla="*/ 2742443 w 4017820"/>
              <a:gd name="connsiteY19" fmla="*/ 1604638 h 4170974"/>
              <a:gd name="connsiteX20" fmla="*/ 2918883 w 4017820"/>
              <a:gd name="connsiteY20" fmla="*/ 1733659 h 4170974"/>
              <a:gd name="connsiteX21" fmla="*/ 2918883 w 4017820"/>
              <a:gd name="connsiteY21" fmla="*/ 1733660 h 4170974"/>
              <a:gd name="connsiteX22" fmla="*/ 3102946 w 4017820"/>
              <a:gd name="connsiteY22" fmla="*/ 1990619 h 4170974"/>
              <a:gd name="connsiteX23" fmla="*/ 2983141 w 4017820"/>
              <a:gd name="connsiteY23" fmla="*/ 2036156 h 4170974"/>
              <a:gd name="connsiteX24" fmla="*/ 2991854 w 4017820"/>
              <a:gd name="connsiteY24" fmla="*/ 2193367 h 4170974"/>
              <a:gd name="connsiteX25" fmla="*/ 3084431 w 4017820"/>
              <a:gd name="connsiteY25" fmla="*/ 2285525 h 4170974"/>
              <a:gd name="connsiteX26" fmla="*/ 3084579 w 4017820"/>
              <a:gd name="connsiteY26" fmla="*/ 2290347 h 4170974"/>
              <a:gd name="connsiteX27" fmla="*/ 3084431 w 4017820"/>
              <a:gd name="connsiteY27" fmla="*/ 2285524 h 4170974"/>
              <a:gd name="connsiteX28" fmla="*/ 3268495 w 4017820"/>
              <a:gd name="connsiteY28" fmla="*/ 2367924 h 4170974"/>
              <a:gd name="connsiteX29" fmla="*/ 3222751 w 4017820"/>
              <a:gd name="connsiteY29" fmla="*/ 2166260 h 4170974"/>
              <a:gd name="connsiteX30" fmla="*/ 3352359 w 4017820"/>
              <a:gd name="connsiteY30" fmla="*/ 1981944 h 4170974"/>
              <a:gd name="connsiteX31" fmla="*/ 3805439 w 4017820"/>
              <a:gd name="connsiteY31" fmla="*/ 2166260 h 4170974"/>
              <a:gd name="connsiteX32" fmla="*/ 3860985 w 4017820"/>
              <a:gd name="connsiteY32" fmla="*/ 2054586 h 4170974"/>
              <a:gd name="connsiteX33" fmla="*/ 4017820 w 4017820"/>
              <a:gd name="connsiteY33" fmla="*/ 1990618 h 4170974"/>
              <a:gd name="connsiteX34" fmla="*/ 3970987 w 4017820"/>
              <a:gd name="connsiteY34" fmla="*/ 2267092 h 4170974"/>
              <a:gd name="connsiteX35" fmla="*/ 3962274 w 4017820"/>
              <a:gd name="connsiteY35" fmla="*/ 2423219 h 4170974"/>
              <a:gd name="connsiteX36" fmla="*/ 3879500 w 4017820"/>
              <a:gd name="connsiteY36" fmla="*/ 2772337 h 4170974"/>
              <a:gd name="connsiteX37" fmla="*/ 3268495 w 4017820"/>
              <a:gd name="connsiteY37" fmla="*/ 2854737 h 4170974"/>
              <a:gd name="connsiteX38" fmla="*/ 3267890 w 4017820"/>
              <a:gd name="connsiteY38" fmla="*/ 2849433 h 4170974"/>
              <a:gd name="connsiteX39" fmla="*/ 3267889 w 4017820"/>
              <a:gd name="connsiteY39" fmla="*/ 2849433 h 4170974"/>
              <a:gd name="connsiteX40" fmla="*/ 3268494 w 4017820"/>
              <a:gd name="connsiteY40" fmla="*/ 2854738 h 4170974"/>
              <a:gd name="connsiteX41" fmla="*/ 3132565 w 4017820"/>
              <a:gd name="connsiteY41" fmla="*/ 2783352 h 4170974"/>
              <a:gd name="connsiteX42" fmla="*/ 3130187 w 4017820"/>
              <a:gd name="connsiteY42" fmla="*/ 2782191 h 4170974"/>
              <a:gd name="connsiteX43" fmla="*/ 3185720 w 4017820"/>
              <a:gd name="connsiteY43" fmla="*/ 3186507 h 4170974"/>
              <a:gd name="connsiteX44" fmla="*/ 3065915 w 4017820"/>
              <a:gd name="connsiteY44" fmla="*/ 3315529 h 4170974"/>
              <a:gd name="connsiteX45" fmla="*/ 2946111 w 4017820"/>
              <a:gd name="connsiteY45" fmla="*/ 3204939 h 4170974"/>
              <a:gd name="connsiteX46" fmla="*/ 2918882 w 4017820"/>
              <a:gd name="connsiteY46" fmla="*/ 3325287 h 4170974"/>
              <a:gd name="connsiteX47" fmla="*/ 2742442 w 4017820"/>
              <a:gd name="connsiteY47" fmla="*/ 3232044 h 4170974"/>
              <a:gd name="connsiteX48" fmla="*/ 2383028 w 4017820"/>
              <a:gd name="connsiteY48" fmla="*/ 3407687 h 4170974"/>
              <a:gd name="connsiteX49" fmla="*/ 2376786 w 4017820"/>
              <a:gd name="connsiteY49" fmla="*/ 3403823 h 4170974"/>
              <a:gd name="connsiteX50" fmla="*/ 2376786 w 4017820"/>
              <a:gd name="connsiteY50" fmla="*/ 3403824 h 4170974"/>
              <a:gd name="connsiteX51" fmla="*/ 2383027 w 4017820"/>
              <a:gd name="connsiteY51" fmla="*/ 3407688 h 4170974"/>
              <a:gd name="connsiteX52" fmla="*/ 2374314 w 4017820"/>
              <a:gd name="connsiteY52" fmla="*/ 3517193 h 4170974"/>
              <a:gd name="connsiteX53" fmla="*/ 2290451 w 4017820"/>
              <a:gd name="connsiteY53" fmla="*/ 3627783 h 4170974"/>
              <a:gd name="connsiteX54" fmla="*/ 1921234 w 4017820"/>
              <a:gd name="connsiteY54" fmla="*/ 3739457 h 4170974"/>
              <a:gd name="connsiteX55" fmla="*/ 1653308 w 4017820"/>
              <a:gd name="connsiteY55" fmla="*/ 3848962 h 4170974"/>
              <a:gd name="connsiteX56" fmla="*/ 1650430 w 4017820"/>
              <a:gd name="connsiteY56" fmla="*/ 3847243 h 4170974"/>
              <a:gd name="connsiteX57" fmla="*/ 1650430 w 4017820"/>
              <a:gd name="connsiteY57" fmla="*/ 3847245 h 4170974"/>
              <a:gd name="connsiteX58" fmla="*/ 1653307 w 4017820"/>
              <a:gd name="connsiteY58" fmla="*/ 3848963 h 4170974"/>
              <a:gd name="connsiteX59" fmla="*/ 1689249 w 4017820"/>
              <a:gd name="connsiteY59" fmla="*/ 3941121 h 4170974"/>
              <a:gd name="connsiteX60" fmla="*/ 1717566 w 4017820"/>
              <a:gd name="connsiteY60" fmla="*/ 4005089 h 4170974"/>
              <a:gd name="connsiteX61" fmla="*/ 1774201 w 4017820"/>
              <a:gd name="connsiteY61" fmla="*/ 4088574 h 4170974"/>
              <a:gd name="connsiteX62" fmla="*/ 1744795 w 4017820"/>
              <a:gd name="connsiteY62" fmla="*/ 4170974 h 4170974"/>
              <a:gd name="connsiteX63" fmla="*/ 1587959 w 4017820"/>
              <a:gd name="connsiteY63" fmla="*/ 3976900 h 4170974"/>
              <a:gd name="connsiteX64" fmla="*/ 1366865 w 4017820"/>
              <a:gd name="connsiteY64" fmla="*/ 4013763 h 4170974"/>
              <a:gd name="connsiteX65" fmla="*/ 1265575 w 4017820"/>
              <a:gd name="connsiteY65" fmla="*/ 4079900 h 4170974"/>
              <a:gd name="connsiteX66" fmla="*/ 1126166 w 4017820"/>
              <a:gd name="connsiteY66" fmla="*/ 3931363 h 4170974"/>
              <a:gd name="connsiteX67" fmla="*/ 997648 w 4017820"/>
              <a:gd name="connsiteY67" fmla="*/ 3912931 h 4170974"/>
              <a:gd name="connsiteX68" fmla="*/ 905071 w 4017820"/>
              <a:gd name="connsiteY68" fmla="*/ 3959552 h 4170974"/>
              <a:gd name="connsiteX69" fmla="*/ 849525 w 4017820"/>
              <a:gd name="connsiteY69" fmla="*/ 3876068 h 4170974"/>
              <a:gd name="connsiteX70" fmla="*/ 618629 w 4017820"/>
              <a:gd name="connsiteY70" fmla="*/ 3830531 h 4170974"/>
              <a:gd name="connsiteX71" fmla="*/ 655659 w 4017820"/>
              <a:gd name="connsiteY71" fmla="*/ 3739457 h 4170974"/>
              <a:gd name="connsiteX72" fmla="*/ 572885 w 4017820"/>
              <a:gd name="connsiteY72" fmla="*/ 3563814 h 4170974"/>
              <a:gd name="connsiteX73" fmla="*/ 600113 w 4017820"/>
              <a:gd name="connsiteY73" fmla="*/ 3389256 h 4170974"/>
              <a:gd name="connsiteX74" fmla="*/ 498824 w 4017820"/>
              <a:gd name="connsiteY74" fmla="*/ 3306855 h 4170974"/>
              <a:gd name="connsiteX75" fmla="*/ 230897 w 4017820"/>
              <a:gd name="connsiteY75" fmla="*/ 3260234 h 4170974"/>
              <a:gd name="connsiteX76" fmla="*/ 184065 w 4017820"/>
              <a:gd name="connsiteY76" fmla="*/ 3104107 h 4170974"/>
              <a:gd name="connsiteX77" fmla="*/ 138321 w 4017820"/>
              <a:gd name="connsiteY77" fmla="*/ 3021707 h 4170974"/>
              <a:gd name="connsiteX78" fmla="*/ 165549 w 4017820"/>
              <a:gd name="connsiteY78" fmla="*/ 2846064 h 4170974"/>
              <a:gd name="connsiteX79" fmla="*/ 0 w 4017820"/>
              <a:gd name="connsiteY79" fmla="*/ 2589105 h 4170974"/>
              <a:gd name="connsiteX80" fmla="*/ 202579 w 4017820"/>
              <a:gd name="connsiteY80" fmla="*/ 2441651 h 4170974"/>
              <a:gd name="connsiteX81" fmla="*/ 360504 w 4017820"/>
              <a:gd name="connsiteY81" fmla="*/ 2312630 h 4170974"/>
              <a:gd name="connsiteX82" fmla="*/ 379019 w 4017820"/>
              <a:gd name="connsiteY82" fmla="*/ 2248661 h 4170974"/>
              <a:gd name="connsiteX83" fmla="*/ 406247 w 4017820"/>
              <a:gd name="connsiteY83" fmla="*/ 2193366 h 4170974"/>
              <a:gd name="connsiteX84" fmla="*/ 360504 w 4017820"/>
              <a:gd name="connsiteY84" fmla="*/ 2110966 h 4170974"/>
              <a:gd name="connsiteX85" fmla="*/ 314760 w 4017820"/>
              <a:gd name="connsiteY85" fmla="*/ 2045913 h 4170974"/>
              <a:gd name="connsiteX86" fmla="*/ 369217 w 4017820"/>
              <a:gd name="connsiteY86" fmla="*/ 2036155 h 4170974"/>
              <a:gd name="connsiteX87" fmla="*/ 379019 w 4017820"/>
              <a:gd name="connsiteY87" fmla="*/ 1945081 h 4170974"/>
              <a:gd name="connsiteX88" fmla="*/ 498824 w 4017820"/>
              <a:gd name="connsiteY88" fmla="*/ 1898460 h 4170974"/>
              <a:gd name="connsiteX89" fmla="*/ 563083 w 4017820"/>
              <a:gd name="connsiteY89" fmla="*/ 1743417 h 4170974"/>
              <a:gd name="connsiteX90" fmla="*/ 535855 w 4017820"/>
              <a:gd name="connsiteY90" fmla="*/ 1658848 h 4170974"/>
              <a:gd name="connsiteX91" fmla="*/ 526052 w 4017820"/>
              <a:gd name="connsiteY91" fmla="*/ 1594880 h 4170974"/>
              <a:gd name="connsiteX92" fmla="*/ 471596 w 4017820"/>
              <a:gd name="connsiteY92" fmla="*/ 1475616 h 4170974"/>
              <a:gd name="connsiteX93" fmla="*/ 474932 w 4017820"/>
              <a:gd name="connsiteY93" fmla="*/ 1471688 h 4170974"/>
              <a:gd name="connsiteX94" fmla="*/ 474930 w 4017820"/>
              <a:gd name="connsiteY94" fmla="*/ 1471688 h 4170974"/>
              <a:gd name="connsiteX95" fmla="*/ 471595 w 4017820"/>
              <a:gd name="connsiteY95" fmla="*/ 1475615 h 4170974"/>
              <a:gd name="connsiteX96" fmla="*/ 360503 w 4017820"/>
              <a:gd name="connsiteY96" fmla="*/ 1366110 h 4170974"/>
              <a:gd name="connsiteX97" fmla="*/ 212381 w 4017820"/>
              <a:gd name="connsiteY97" fmla="*/ 1227330 h 4170974"/>
              <a:gd name="connsiteX98" fmla="*/ 544567 w 4017820"/>
              <a:gd name="connsiteY98" fmla="*/ 1079877 h 4170974"/>
              <a:gd name="connsiteX99" fmla="*/ 554369 w 4017820"/>
              <a:gd name="connsiteY99" fmla="*/ 831592 h 4170974"/>
              <a:gd name="connsiteX100" fmla="*/ 674174 w 4017820"/>
              <a:gd name="connsiteY100" fmla="*/ 786055 h 4170974"/>
              <a:gd name="connsiteX101" fmla="*/ 645857 w 4017820"/>
              <a:gd name="connsiteY101" fmla="*/ 518255 h 4170974"/>
              <a:gd name="connsiteX102" fmla="*/ 859327 w 4017820"/>
              <a:gd name="connsiteY102" fmla="*/ 481391 h 4170974"/>
              <a:gd name="connsiteX103" fmla="*/ 859906 w 4017820"/>
              <a:gd name="connsiteY103" fmla="*/ 483642 h 4170974"/>
              <a:gd name="connsiteX104" fmla="*/ 859907 w 4017820"/>
              <a:gd name="connsiteY104" fmla="*/ 483642 h 4170974"/>
              <a:gd name="connsiteX105" fmla="*/ 859328 w 4017820"/>
              <a:gd name="connsiteY105" fmla="*/ 481391 h 4170974"/>
              <a:gd name="connsiteX106" fmla="*/ 1053194 w 4017820"/>
              <a:gd name="connsiteY106" fmla="*/ 417422 h 4170974"/>
              <a:gd name="connsiteX107" fmla="*/ 1144681 w 4017820"/>
              <a:gd name="connsiteY107" fmla="*/ 380559 h 4170974"/>
              <a:gd name="connsiteX108" fmla="*/ 1146655 w 4017820"/>
              <a:gd name="connsiteY108" fmla="*/ 384710 h 4170974"/>
              <a:gd name="connsiteX109" fmla="*/ 1312409 w 4017820"/>
              <a:gd name="connsiteY109" fmla="*/ 146369 h 4170974"/>
              <a:gd name="connsiteX110" fmla="*/ 1460531 w 4017820"/>
              <a:gd name="connsiteY110" fmla="*/ 258043 h 4170974"/>
              <a:gd name="connsiteX111" fmla="*/ 1516077 w 4017820"/>
              <a:gd name="connsiteY111" fmla="*/ 194074 h 4170974"/>
              <a:gd name="connsiteX112" fmla="*/ 1718656 w 4017820"/>
              <a:gd name="connsiteY112" fmla="*/ 212506 h 417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017820" h="4170974">
                <a:moveTo>
                  <a:pt x="1650430" y="3301083"/>
                </a:moveTo>
                <a:lnTo>
                  <a:pt x="1650430" y="3301086"/>
                </a:lnTo>
                <a:lnTo>
                  <a:pt x="1653307" y="3306856"/>
                </a:lnTo>
                <a:lnTo>
                  <a:pt x="1653308" y="3306855"/>
                </a:lnTo>
                <a:close/>
                <a:moveTo>
                  <a:pt x="1940839" y="0"/>
                </a:moveTo>
                <a:lnTo>
                  <a:pt x="2005098" y="92158"/>
                </a:lnTo>
                <a:lnTo>
                  <a:pt x="2042129" y="276475"/>
                </a:lnTo>
                <a:lnTo>
                  <a:pt x="2143418" y="358875"/>
                </a:lnTo>
                <a:lnTo>
                  <a:pt x="2226193" y="598486"/>
                </a:lnTo>
                <a:lnTo>
                  <a:pt x="2380417" y="670486"/>
                </a:lnTo>
                <a:lnTo>
                  <a:pt x="2383029" y="666792"/>
                </a:lnTo>
                <a:lnTo>
                  <a:pt x="2530062" y="895561"/>
                </a:lnTo>
                <a:lnTo>
                  <a:pt x="2641154" y="942182"/>
                </a:lnTo>
                <a:lnTo>
                  <a:pt x="2733731" y="821835"/>
                </a:lnTo>
                <a:lnTo>
                  <a:pt x="2817594" y="858698"/>
                </a:lnTo>
                <a:lnTo>
                  <a:pt x="3010371" y="1299973"/>
                </a:lnTo>
                <a:lnTo>
                  <a:pt x="2872051" y="1384542"/>
                </a:lnTo>
                <a:lnTo>
                  <a:pt x="2742444" y="1604638"/>
                </a:lnTo>
                <a:lnTo>
                  <a:pt x="2736305" y="1604099"/>
                </a:lnTo>
                <a:lnTo>
                  <a:pt x="2742443" y="1604638"/>
                </a:lnTo>
                <a:lnTo>
                  <a:pt x="2918883" y="1733659"/>
                </a:lnTo>
                <a:lnTo>
                  <a:pt x="2918883" y="1733660"/>
                </a:lnTo>
                <a:lnTo>
                  <a:pt x="3102946" y="1990619"/>
                </a:lnTo>
                <a:lnTo>
                  <a:pt x="2983141" y="2036156"/>
                </a:lnTo>
                <a:lnTo>
                  <a:pt x="2991854" y="2193367"/>
                </a:lnTo>
                <a:lnTo>
                  <a:pt x="3084431" y="2285525"/>
                </a:lnTo>
                <a:lnTo>
                  <a:pt x="3084579" y="2290347"/>
                </a:lnTo>
                <a:lnTo>
                  <a:pt x="3084431" y="2285524"/>
                </a:lnTo>
                <a:lnTo>
                  <a:pt x="3268495" y="2367924"/>
                </a:lnTo>
                <a:lnTo>
                  <a:pt x="3222751" y="2166260"/>
                </a:lnTo>
                <a:lnTo>
                  <a:pt x="3352359" y="1981944"/>
                </a:lnTo>
                <a:lnTo>
                  <a:pt x="3805439" y="2166260"/>
                </a:lnTo>
                <a:lnTo>
                  <a:pt x="3860985" y="2054586"/>
                </a:lnTo>
                <a:lnTo>
                  <a:pt x="4017820" y="1990618"/>
                </a:lnTo>
                <a:lnTo>
                  <a:pt x="3970987" y="2267092"/>
                </a:lnTo>
                <a:lnTo>
                  <a:pt x="3962274" y="2423219"/>
                </a:lnTo>
                <a:lnTo>
                  <a:pt x="3879500" y="2772337"/>
                </a:lnTo>
                <a:lnTo>
                  <a:pt x="3268495" y="2854737"/>
                </a:lnTo>
                <a:lnTo>
                  <a:pt x="3267890" y="2849433"/>
                </a:lnTo>
                <a:lnTo>
                  <a:pt x="3267889" y="2849433"/>
                </a:lnTo>
                <a:lnTo>
                  <a:pt x="3268494" y="2854738"/>
                </a:lnTo>
                <a:lnTo>
                  <a:pt x="3132565" y="2783352"/>
                </a:lnTo>
                <a:lnTo>
                  <a:pt x="3130187" y="2782191"/>
                </a:lnTo>
                <a:lnTo>
                  <a:pt x="3185720" y="3186507"/>
                </a:lnTo>
                <a:lnTo>
                  <a:pt x="3065915" y="3315529"/>
                </a:lnTo>
                <a:lnTo>
                  <a:pt x="2946111" y="3204939"/>
                </a:lnTo>
                <a:lnTo>
                  <a:pt x="2918882" y="3325287"/>
                </a:lnTo>
                <a:lnTo>
                  <a:pt x="2742442" y="3232044"/>
                </a:lnTo>
                <a:lnTo>
                  <a:pt x="2383028" y="3407687"/>
                </a:lnTo>
                <a:lnTo>
                  <a:pt x="2376786" y="3403823"/>
                </a:lnTo>
                <a:lnTo>
                  <a:pt x="2376786" y="3403824"/>
                </a:lnTo>
                <a:lnTo>
                  <a:pt x="2383027" y="3407688"/>
                </a:lnTo>
                <a:lnTo>
                  <a:pt x="2374314" y="3517193"/>
                </a:lnTo>
                <a:lnTo>
                  <a:pt x="2290451" y="3627783"/>
                </a:lnTo>
                <a:lnTo>
                  <a:pt x="1921234" y="3739457"/>
                </a:lnTo>
                <a:lnTo>
                  <a:pt x="1653308" y="3848962"/>
                </a:lnTo>
                <a:lnTo>
                  <a:pt x="1650430" y="3847243"/>
                </a:lnTo>
                <a:lnTo>
                  <a:pt x="1650430" y="3847245"/>
                </a:lnTo>
                <a:lnTo>
                  <a:pt x="1653307" y="3848963"/>
                </a:lnTo>
                <a:lnTo>
                  <a:pt x="1689249" y="3941121"/>
                </a:lnTo>
                <a:lnTo>
                  <a:pt x="1717566" y="4005089"/>
                </a:lnTo>
                <a:lnTo>
                  <a:pt x="1774201" y="4088574"/>
                </a:lnTo>
                <a:lnTo>
                  <a:pt x="1744795" y="4170974"/>
                </a:lnTo>
                <a:lnTo>
                  <a:pt x="1587959" y="3976900"/>
                </a:lnTo>
                <a:lnTo>
                  <a:pt x="1366865" y="4013763"/>
                </a:lnTo>
                <a:lnTo>
                  <a:pt x="1265575" y="4079900"/>
                </a:lnTo>
                <a:lnTo>
                  <a:pt x="1126166" y="3931363"/>
                </a:lnTo>
                <a:lnTo>
                  <a:pt x="997648" y="3912931"/>
                </a:lnTo>
                <a:lnTo>
                  <a:pt x="905071" y="3959552"/>
                </a:lnTo>
                <a:lnTo>
                  <a:pt x="849525" y="3876068"/>
                </a:lnTo>
                <a:lnTo>
                  <a:pt x="618629" y="3830531"/>
                </a:lnTo>
                <a:lnTo>
                  <a:pt x="655659" y="3739457"/>
                </a:lnTo>
                <a:lnTo>
                  <a:pt x="572885" y="3563814"/>
                </a:lnTo>
                <a:lnTo>
                  <a:pt x="600113" y="3389256"/>
                </a:lnTo>
                <a:lnTo>
                  <a:pt x="498824" y="3306855"/>
                </a:lnTo>
                <a:lnTo>
                  <a:pt x="230897" y="3260234"/>
                </a:lnTo>
                <a:lnTo>
                  <a:pt x="184065" y="3104107"/>
                </a:lnTo>
                <a:lnTo>
                  <a:pt x="138321" y="3021707"/>
                </a:lnTo>
                <a:lnTo>
                  <a:pt x="165549" y="2846064"/>
                </a:lnTo>
                <a:lnTo>
                  <a:pt x="0" y="2589105"/>
                </a:lnTo>
                <a:lnTo>
                  <a:pt x="202579" y="2441651"/>
                </a:lnTo>
                <a:lnTo>
                  <a:pt x="360504" y="2312630"/>
                </a:lnTo>
                <a:lnTo>
                  <a:pt x="379019" y="2248661"/>
                </a:lnTo>
                <a:lnTo>
                  <a:pt x="406247" y="2193366"/>
                </a:lnTo>
                <a:lnTo>
                  <a:pt x="360504" y="2110966"/>
                </a:lnTo>
                <a:lnTo>
                  <a:pt x="314760" y="2045913"/>
                </a:lnTo>
                <a:lnTo>
                  <a:pt x="369217" y="2036155"/>
                </a:lnTo>
                <a:lnTo>
                  <a:pt x="379019" y="1945081"/>
                </a:lnTo>
                <a:lnTo>
                  <a:pt x="498824" y="1898460"/>
                </a:lnTo>
                <a:lnTo>
                  <a:pt x="563083" y="1743417"/>
                </a:lnTo>
                <a:lnTo>
                  <a:pt x="535855" y="1658848"/>
                </a:lnTo>
                <a:lnTo>
                  <a:pt x="526052" y="1594880"/>
                </a:lnTo>
                <a:lnTo>
                  <a:pt x="471596" y="1475616"/>
                </a:lnTo>
                <a:lnTo>
                  <a:pt x="474932" y="1471688"/>
                </a:lnTo>
                <a:lnTo>
                  <a:pt x="474930" y="1471688"/>
                </a:lnTo>
                <a:lnTo>
                  <a:pt x="471595" y="1475615"/>
                </a:lnTo>
                <a:lnTo>
                  <a:pt x="360503" y="1366110"/>
                </a:lnTo>
                <a:lnTo>
                  <a:pt x="212381" y="1227330"/>
                </a:lnTo>
                <a:lnTo>
                  <a:pt x="544567" y="1079877"/>
                </a:lnTo>
                <a:lnTo>
                  <a:pt x="554369" y="831592"/>
                </a:lnTo>
                <a:lnTo>
                  <a:pt x="674174" y="786055"/>
                </a:lnTo>
                <a:lnTo>
                  <a:pt x="645857" y="518255"/>
                </a:lnTo>
                <a:lnTo>
                  <a:pt x="859327" y="481391"/>
                </a:lnTo>
                <a:lnTo>
                  <a:pt x="859906" y="483642"/>
                </a:lnTo>
                <a:lnTo>
                  <a:pt x="859907" y="483642"/>
                </a:lnTo>
                <a:lnTo>
                  <a:pt x="859328" y="481391"/>
                </a:lnTo>
                <a:lnTo>
                  <a:pt x="1053194" y="417422"/>
                </a:lnTo>
                <a:lnTo>
                  <a:pt x="1144681" y="380559"/>
                </a:lnTo>
                <a:lnTo>
                  <a:pt x="1146655" y="384710"/>
                </a:lnTo>
                <a:lnTo>
                  <a:pt x="1312409" y="146369"/>
                </a:lnTo>
                <a:lnTo>
                  <a:pt x="1460531" y="258043"/>
                </a:lnTo>
                <a:lnTo>
                  <a:pt x="1516077" y="194074"/>
                </a:lnTo>
                <a:lnTo>
                  <a:pt x="1718656" y="212506"/>
                </a:ln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Box 49">
            <a:extLst>
              <a:ext uri="{FF2B5EF4-FFF2-40B4-BE49-F238E27FC236}">
                <a16:creationId xmlns:a16="http://schemas.microsoft.com/office/drawing/2014/main" id="{CD979F1C-1FF2-F5FE-4C07-293697142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6967" y="6302641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400" dirty="0">
                <a:solidFill>
                  <a:prstClr val="black"/>
                </a:solidFill>
                <a:cs typeface="Arial" panose="020B0604020202020204" pitchFamily="34" charset="0"/>
              </a:rPr>
              <a:t>Yhteiset toimipisteet </a:t>
            </a:r>
            <a:endParaRPr lang="en-GB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Ellipsi 369">
            <a:extLst>
              <a:ext uri="{FF2B5EF4-FFF2-40B4-BE49-F238E27FC236}">
                <a16:creationId xmlns:a16="http://schemas.microsoft.com/office/drawing/2014/main" id="{78FB9717-21CD-FA9B-643F-2862889D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30177" y="6332154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i 369">
            <a:extLst>
              <a:ext uri="{FF2B5EF4-FFF2-40B4-BE49-F238E27FC236}">
                <a16:creationId xmlns:a16="http://schemas.microsoft.com/office/drawing/2014/main" id="{20DA3001-C879-B16E-6460-3B0D9F470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30177" y="6027044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517A1F57-35C0-AFDE-56EB-CD4A307E1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6967" y="6005234"/>
            <a:ext cx="174387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FI" sz="1400">
                <a:solidFill>
                  <a:prstClr val="black"/>
                </a:solidFill>
                <a:cs typeface="Arial"/>
              </a:rPr>
              <a:t>Vastaanottopalvelut</a:t>
            </a:r>
            <a:endParaRPr lang="en-GB" sz="1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Ellipsi 369">
            <a:extLst>
              <a:ext uri="{FF2B5EF4-FFF2-40B4-BE49-F238E27FC236}">
                <a16:creationId xmlns:a16="http://schemas.microsoft.com/office/drawing/2014/main" id="{564A2F56-82AE-22E1-F645-CB23D01F5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30177" y="5740476"/>
            <a:ext cx="216064" cy="216064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EB1B52F2-1106-EE7F-F805-A139F0634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6510" y="5715623"/>
            <a:ext cx="234525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FI" sz="1400" dirty="0">
                <a:solidFill>
                  <a:prstClr val="black"/>
                </a:solidFill>
                <a:cs typeface="Arial"/>
              </a:rPr>
              <a:t>Työikäisten sosiaalipalvelut</a:t>
            </a:r>
            <a:endParaRPr lang="en-GB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Ellipsi 369">
            <a:extLst>
              <a:ext uri="{FF2B5EF4-FFF2-40B4-BE49-F238E27FC236}">
                <a16:creationId xmlns:a16="http://schemas.microsoft.com/office/drawing/2014/main" id="{1BCD9F04-C3B7-66A2-2017-567FC851E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74433" y="2996912"/>
            <a:ext cx="216064" cy="216064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lipsi 369">
            <a:extLst>
              <a:ext uri="{FF2B5EF4-FFF2-40B4-BE49-F238E27FC236}">
                <a16:creationId xmlns:a16="http://schemas.microsoft.com/office/drawing/2014/main" id="{B36ECFF1-7653-2793-0F0A-5664AF24F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15118" y="4139762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lipsi 369">
            <a:extLst>
              <a:ext uri="{FF2B5EF4-FFF2-40B4-BE49-F238E27FC236}">
                <a16:creationId xmlns:a16="http://schemas.microsoft.com/office/drawing/2014/main" id="{3BD9399E-5632-B0F1-6A4D-E1D68C445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76949" y="2790395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Ellipsi 369">
            <a:extLst>
              <a:ext uri="{FF2B5EF4-FFF2-40B4-BE49-F238E27FC236}">
                <a16:creationId xmlns:a16="http://schemas.microsoft.com/office/drawing/2014/main" id="{7EB22894-5F98-C48D-B85C-E563A6E60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05393" y="2218494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lipsi 369">
            <a:extLst>
              <a:ext uri="{FF2B5EF4-FFF2-40B4-BE49-F238E27FC236}">
                <a16:creationId xmlns:a16="http://schemas.microsoft.com/office/drawing/2014/main" id="{51DB850A-A121-1DF4-AA9A-D25FDFEF8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9588" y="4642610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lipsi 369">
            <a:extLst>
              <a:ext uri="{FF2B5EF4-FFF2-40B4-BE49-F238E27FC236}">
                <a16:creationId xmlns:a16="http://schemas.microsoft.com/office/drawing/2014/main" id="{308950B6-6588-6BDE-9CDA-EF450627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69350" y="5098792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Ellipsi 369">
            <a:extLst>
              <a:ext uri="{FF2B5EF4-FFF2-40B4-BE49-F238E27FC236}">
                <a16:creationId xmlns:a16="http://schemas.microsoft.com/office/drawing/2014/main" id="{A0C41AB3-0C19-0721-D893-134B6D371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88440" y="4862699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llipsi 369">
            <a:extLst>
              <a:ext uri="{FF2B5EF4-FFF2-40B4-BE49-F238E27FC236}">
                <a16:creationId xmlns:a16="http://schemas.microsoft.com/office/drawing/2014/main" id="{1BB9F7D3-A858-CA31-FC4D-71D053F6B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667450" y="4258695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Ellipsi 369">
            <a:extLst>
              <a:ext uri="{FF2B5EF4-FFF2-40B4-BE49-F238E27FC236}">
                <a16:creationId xmlns:a16="http://schemas.microsoft.com/office/drawing/2014/main" id="{FA6B0567-643D-CA3E-A0BF-009B2899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84524" y="4341498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Ellipsi 369">
            <a:extLst>
              <a:ext uri="{FF2B5EF4-FFF2-40B4-BE49-F238E27FC236}">
                <a16:creationId xmlns:a16="http://schemas.microsoft.com/office/drawing/2014/main" id="{86CBE0BC-ADA5-11CD-C50F-771F51510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92313" y="4064650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lipsi 369">
            <a:extLst>
              <a:ext uri="{FF2B5EF4-FFF2-40B4-BE49-F238E27FC236}">
                <a16:creationId xmlns:a16="http://schemas.microsoft.com/office/drawing/2014/main" id="{D57C4820-DCB1-3027-79E2-15FA2A26B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32301" y="4713912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lipsi 369">
            <a:extLst>
              <a:ext uri="{FF2B5EF4-FFF2-40B4-BE49-F238E27FC236}">
                <a16:creationId xmlns:a16="http://schemas.microsoft.com/office/drawing/2014/main" id="{84247B3E-9254-EDA7-768B-164210FB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31471" y="3848586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Ellipsi 369">
            <a:extLst>
              <a:ext uri="{FF2B5EF4-FFF2-40B4-BE49-F238E27FC236}">
                <a16:creationId xmlns:a16="http://schemas.microsoft.com/office/drawing/2014/main" id="{7C193F12-7FDD-D003-FB47-E56B5B93C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63362" y="4280714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all-out: Line with Accent Bar 56">
            <a:extLst>
              <a:ext uri="{FF2B5EF4-FFF2-40B4-BE49-F238E27FC236}">
                <a16:creationId xmlns:a16="http://schemas.microsoft.com/office/drawing/2014/main" id="{334F63FC-1B94-61D4-1903-EBE6D4708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1374" y="2611719"/>
            <a:ext cx="1388601" cy="673264"/>
          </a:xfrm>
          <a:prstGeom prst="accentCallout1">
            <a:avLst>
              <a:gd name="adj1" fmla="val 18750"/>
              <a:gd name="adj2" fmla="val -8333"/>
              <a:gd name="adj3" fmla="val 246485"/>
              <a:gd name="adj4" fmla="val -162818"/>
            </a:avLst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llipsi 369">
            <a:extLst>
              <a:ext uri="{FF2B5EF4-FFF2-40B4-BE49-F238E27FC236}">
                <a16:creationId xmlns:a16="http://schemas.microsoft.com/office/drawing/2014/main" id="{C04997C0-6390-B0A0-ED7F-4BF7AB025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3188" y="3005344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Ellipsi 369">
            <a:extLst>
              <a:ext uri="{FF2B5EF4-FFF2-40B4-BE49-F238E27FC236}">
                <a16:creationId xmlns:a16="http://schemas.microsoft.com/office/drawing/2014/main" id="{DAD21A9E-798F-6819-E292-A06D283C6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28426" y="2611719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3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Ellipsi 369">
            <a:extLst>
              <a:ext uri="{FF2B5EF4-FFF2-40B4-BE49-F238E27FC236}">
                <a16:creationId xmlns:a16="http://schemas.microsoft.com/office/drawing/2014/main" id="{3F58299D-D5E3-E63D-68E3-EAD01A34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47811" y="4222058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Ellipsi 369">
            <a:extLst>
              <a:ext uri="{FF2B5EF4-FFF2-40B4-BE49-F238E27FC236}">
                <a16:creationId xmlns:a16="http://schemas.microsoft.com/office/drawing/2014/main" id="{464AE1D6-E608-DE10-77C6-F020A7FB7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77757" y="2707306"/>
            <a:ext cx="216064" cy="216064"/>
          </a:xfrm>
          <a:prstGeom prst="ellipse">
            <a:avLst/>
          </a:prstGeom>
          <a:solidFill>
            <a:srgbClr val="FFC000"/>
          </a:solidFill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Ellipsi 369">
            <a:extLst>
              <a:ext uri="{FF2B5EF4-FFF2-40B4-BE49-F238E27FC236}">
                <a16:creationId xmlns:a16="http://schemas.microsoft.com/office/drawing/2014/main" id="{95859CB0-7B0E-A8CB-871E-60109A3AF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26608" y="3757341"/>
            <a:ext cx="216064" cy="21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C23559-4570-31DF-778E-AB7158ECBB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2682" y="1628776"/>
            <a:ext cx="6839536" cy="4550818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400" dirty="0"/>
              <a:t>Tavoitteena on 21 lääkärien ja hoitajien vastaanottojen toimipistettä ja 13 työikäisten sosiaalipalvelujen toimipistettä</a:t>
            </a:r>
            <a:endParaRPr lang="fi-FI" sz="2400" dirty="0">
              <a:cs typeface="Arial" panose="020B0604020202020204"/>
            </a:endParaRPr>
          </a:p>
          <a:p>
            <a:pPr marL="215900" indent="-215900"/>
            <a:r>
              <a:rPr lang="fi-FI" sz="2400" dirty="0"/>
              <a:t>Melkein kaikissa työikäisten sosiaalipalvelujen toimipisteissä on myös vastaanottopalvelu</a:t>
            </a:r>
            <a:endParaRPr lang="fi-FI" sz="2400" dirty="0">
              <a:cs typeface="Arial" panose="020B0604020202020204"/>
            </a:endParaRPr>
          </a:p>
          <a:p>
            <a:pPr marL="215900" indent="-215900"/>
            <a:r>
              <a:rPr lang="fi-FI" sz="2400" dirty="0"/>
              <a:t>Toimipisteiden sijainnit on arvioitu toiminnallisesta- ja asukasnäkökulmasta</a:t>
            </a:r>
            <a:endParaRPr lang="fi-FI" sz="2400" dirty="0">
              <a:solidFill>
                <a:srgbClr val="002060"/>
              </a:solidFill>
              <a:cs typeface="Arial"/>
            </a:endParaRPr>
          </a:p>
          <a:p>
            <a:pPr marL="215900" indent="-215900"/>
            <a:r>
              <a:rPr lang="fi-FI" sz="2400" dirty="0"/>
              <a:t>Tarvitaan tilasuunnitelma ja arvio kustannuksista </a:t>
            </a:r>
            <a:endParaRPr lang="fi-FI" sz="2400" dirty="0">
              <a:cs typeface="Arial"/>
            </a:endParaRPr>
          </a:p>
          <a:p>
            <a:pPr marL="215900" indent="-215900"/>
            <a:r>
              <a:rPr lang="fi-FI" sz="2400" dirty="0"/>
              <a:t>Liikkuvat palvelut palvelevat alueilla, joissa toimipisteisiin on matkaa</a:t>
            </a:r>
            <a:endParaRPr lang="fi-FI" sz="2400" dirty="0">
              <a:cs typeface="Arial" panose="020B0604020202020204"/>
            </a:endParaRPr>
          </a:p>
          <a:p>
            <a:pPr marL="215900" indent="-215900"/>
            <a:endParaRPr lang="fi-FI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195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2DF55678-4E47-A6BD-8221-96530A388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628800"/>
            <a:ext cx="5616624" cy="504056"/>
          </a:xfrm>
          <a:prstGeom prst="rect">
            <a:avLst/>
          </a:prstGeom>
          <a:solidFill>
            <a:srgbClr val="CFD4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C8C3A3C-8FF4-D03F-618B-AF81B3B8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352" y="1628800"/>
            <a:ext cx="5616624" cy="504056"/>
          </a:xfrm>
          <a:prstGeom prst="rect">
            <a:avLst/>
          </a:prstGeom>
          <a:solidFill>
            <a:srgbClr val="CFD4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DA83EC-8C38-F15D-429D-42E2F850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2" y="500389"/>
            <a:ext cx="11228387" cy="923925"/>
          </a:xfrm>
        </p:spPr>
        <p:txBody>
          <a:bodyPr/>
          <a:lstStyle/>
          <a:p>
            <a:r>
              <a:rPr lang="fi-FI" dirty="0"/>
              <a:t>Toimipisteiden laaja sosiaalipalvelujen palveluvalikoima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146FB-BE49-C365-483C-4623F8092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675649"/>
            <a:ext cx="5472113" cy="384158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b="1" dirty="0"/>
              <a:t>Laaja palveluvalikoima</a:t>
            </a:r>
          </a:p>
          <a:p>
            <a:pPr marL="215900" indent="-215900"/>
            <a:r>
              <a:rPr lang="fi-FI" sz="2400" dirty="0"/>
              <a:t>Jokaisessa toimipisteessä on saatavilla palvelua eri ammattilaisilta</a:t>
            </a:r>
            <a:endParaRPr lang="fi-FI" sz="2400" dirty="0">
              <a:cs typeface="Arial" panose="020B0604020202020204"/>
            </a:endParaRPr>
          </a:p>
          <a:p>
            <a:pPr marL="719455" lvl="3" indent="-215900"/>
            <a:r>
              <a:rPr lang="fi-FI" sz="2400" dirty="0"/>
              <a:t>Sosiaalityöntekijä</a:t>
            </a:r>
            <a:endParaRPr lang="fi-FI" sz="2400" dirty="0">
              <a:cs typeface="Arial"/>
            </a:endParaRPr>
          </a:p>
          <a:p>
            <a:pPr marL="719455" lvl="3" indent="-215900"/>
            <a:r>
              <a:rPr lang="fi-FI" sz="2400" dirty="0"/>
              <a:t>Sosiaaliohjaus</a:t>
            </a:r>
            <a:endParaRPr lang="fi-FI" sz="2400" dirty="0">
              <a:cs typeface="Arial"/>
            </a:endParaRPr>
          </a:p>
          <a:p>
            <a:pPr marL="719455" lvl="3" indent="-215900"/>
            <a:r>
              <a:rPr lang="fi-FI" sz="2400" dirty="0"/>
              <a:t>Toimistopalvelut</a:t>
            </a:r>
            <a:endParaRPr lang="fi-FI" sz="2400" dirty="0">
              <a:cs typeface="Arial"/>
            </a:endParaRPr>
          </a:p>
          <a:p>
            <a:pPr marL="215900" indent="-215900"/>
            <a:r>
              <a:rPr lang="fi-FI" sz="2400" dirty="0"/>
              <a:t>Toimipisteen muut työntekijät, moniammatillinen yhteistyö korostuu </a:t>
            </a:r>
            <a:endParaRPr lang="fi-FI" sz="2400" dirty="0">
              <a:cs typeface="Arial" panose="020B0604020202020204"/>
            </a:endParaRPr>
          </a:p>
          <a:p>
            <a:pPr marL="215900" indent="-215900"/>
            <a:endParaRPr lang="fi-FI" sz="2400" dirty="0">
              <a:cs typeface="Arial" panose="020B060402020202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DEB429-72A2-7B1D-AB88-D0894A676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68641" y="1675649"/>
            <a:ext cx="5472112" cy="361699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b="1" dirty="0"/>
              <a:t>Suppea palveluvalikoima</a:t>
            </a:r>
          </a:p>
          <a:p>
            <a:pPr marL="215900" indent="-215900"/>
            <a:r>
              <a:rPr lang="fi-FI" sz="2400" dirty="0"/>
              <a:t>Liikkuvissa palveluissa tai muissa toimipisteissä koko palvelutiimin osaaminen ei ole käytössä tai on käytössä vain osan aikaa</a:t>
            </a:r>
            <a:endParaRPr lang="fi-FI" sz="2400" dirty="0">
              <a:cs typeface="Arial" panose="020B0604020202020204"/>
            </a:endParaRPr>
          </a:p>
          <a:p>
            <a:pPr marL="215900" indent="-215900"/>
            <a:r>
              <a:rPr lang="fi-FI" sz="2400" dirty="0"/>
              <a:t>Lisäksi tarjolla on digimahdollisuudet,  palvelutiimin koko osaaminen käytössä</a:t>
            </a:r>
            <a:endParaRPr lang="fi-FI" sz="2400" dirty="0">
              <a:cs typeface="Arial"/>
            </a:endParaRPr>
          </a:p>
          <a:p>
            <a:pPr marL="215900" indent="-215900"/>
            <a:endParaRPr lang="fi-FI" sz="2400" dirty="0">
              <a:cs typeface="Arial"/>
            </a:endParaRPr>
          </a:p>
          <a:p>
            <a:pPr marL="215900" indent="-215900"/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7363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CDACA1-BC43-714E-D8B1-E553C45A1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05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8CDACA1-BC43-714E-D8B1-E553C45A1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4">
            <a:extLst>
              <a:ext uri="{FF2B5EF4-FFF2-40B4-BE49-F238E27FC236}">
                <a16:creationId xmlns:a16="http://schemas.microsoft.com/office/drawing/2014/main" id="{28648150-3A2B-3ED1-04EE-9EAB8AA55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"/>
          <a:stretch/>
        </p:blipFill>
        <p:spPr bwMode="auto">
          <a:xfrm>
            <a:off x="6330231" y="2038166"/>
            <a:ext cx="4053064" cy="37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FBE2648F-C5D1-4A08-7A7A-65038500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3844" t="4051" r="42106" b="86353"/>
          <a:stretch/>
        </p:blipFill>
        <p:spPr>
          <a:xfrm>
            <a:off x="7626411" y="1691661"/>
            <a:ext cx="1096006" cy="38914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2F0F5A-6F11-C901-4742-38213262A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36"/>
          <a:stretch/>
        </p:blipFill>
        <p:spPr bwMode="auto">
          <a:xfrm>
            <a:off x="573590" y="2038166"/>
            <a:ext cx="4053064" cy="37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049">
            <a:extLst>
              <a:ext uri="{FF2B5EF4-FFF2-40B4-BE49-F238E27FC236}">
                <a16:creationId xmlns:a16="http://schemas.microsoft.com/office/drawing/2014/main" id="{A3587652-34B9-2665-7FD3-2B14DA44F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3844" t="4051" r="42106" b="86353"/>
          <a:stretch/>
        </p:blipFill>
        <p:spPr>
          <a:xfrm>
            <a:off x="1870936" y="1688274"/>
            <a:ext cx="1096006" cy="3891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410CE9-3BE2-D02A-E43D-8B7F75B9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44" y="5949280"/>
            <a:ext cx="3024336" cy="760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E7EB705-C83D-90CE-EBC6-4882BA1B71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i-FI" b="1" dirty="0"/>
              <a:t>Toimipisteet on sijoitettu asukkaiden </a:t>
            </a:r>
            <a:r>
              <a:rPr lang="fi-FI" dirty="0"/>
              <a:t>kulkusuuntiin, </a:t>
            </a:r>
            <a:r>
              <a:rPr lang="fi-FI" b="1" dirty="0"/>
              <a:t>liikenneyhteydet </a:t>
            </a:r>
            <a:r>
              <a:rPr lang="fi-FI" dirty="0"/>
              <a:t>huomioitu</a:t>
            </a:r>
            <a:endParaRPr lang="fi-FI" b="1" dirty="0">
              <a:cs typeface="Arial"/>
            </a:endParaRPr>
          </a:p>
        </p:txBody>
      </p: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B21B416F-63AC-EE53-F1C1-F9BDC5F0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425" y="1631472"/>
            <a:ext cx="4142832" cy="4262976"/>
          </a:xfrm>
          <a:custGeom>
            <a:avLst/>
            <a:gdLst>
              <a:gd name="connsiteX0" fmla="*/ 1968806 w 4548608"/>
              <a:gd name="connsiteY0" fmla="*/ 3657421 h 4680520"/>
              <a:gd name="connsiteX1" fmla="*/ 1971942 w 4548608"/>
              <a:gd name="connsiteY1" fmla="*/ 3663713 h 4680520"/>
              <a:gd name="connsiteX2" fmla="*/ 1971941 w 4548608"/>
              <a:gd name="connsiteY2" fmla="*/ 3663714 h 4680520"/>
              <a:gd name="connsiteX3" fmla="*/ 1968806 w 4548608"/>
              <a:gd name="connsiteY3" fmla="*/ 3657424 h 4680520"/>
              <a:gd name="connsiteX4" fmla="*/ 0 w 4548608"/>
              <a:gd name="connsiteY4" fmla="*/ 0 h 4680520"/>
              <a:gd name="connsiteX5" fmla="*/ 4548608 w 4548608"/>
              <a:gd name="connsiteY5" fmla="*/ 0 h 4680520"/>
              <a:gd name="connsiteX6" fmla="*/ 4548608 w 4548608"/>
              <a:gd name="connsiteY6" fmla="*/ 2228772 h 4680520"/>
              <a:gd name="connsiteX7" fmla="*/ 4377701 w 4548608"/>
              <a:gd name="connsiteY7" fmla="*/ 2298509 h 4680520"/>
              <a:gd name="connsiteX8" fmla="*/ 4317171 w 4548608"/>
              <a:gd name="connsiteY8" fmla="*/ 2420255 h 4680520"/>
              <a:gd name="connsiteX9" fmla="*/ 3823439 w 4548608"/>
              <a:gd name="connsiteY9" fmla="*/ 2219316 h 4680520"/>
              <a:gd name="connsiteX10" fmla="*/ 3682202 w 4548608"/>
              <a:gd name="connsiteY10" fmla="*/ 2420255 h 4680520"/>
              <a:gd name="connsiteX11" fmla="*/ 3732050 w 4548608"/>
              <a:gd name="connsiteY11" fmla="*/ 2640105 h 4680520"/>
              <a:gd name="connsiteX12" fmla="*/ 3531471 w 4548608"/>
              <a:gd name="connsiteY12" fmla="*/ 2550274 h 4680520"/>
              <a:gd name="connsiteX13" fmla="*/ 3531633 w 4548608"/>
              <a:gd name="connsiteY13" fmla="*/ 2555532 h 4680520"/>
              <a:gd name="connsiteX14" fmla="*/ 3531471 w 4548608"/>
              <a:gd name="connsiteY14" fmla="*/ 2550275 h 4680520"/>
              <a:gd name="connsiteX15" fmla="*/ 3430588 w 4548608"/>
              <a:gd name="connsiteY15" fmla="*/ 2449806 h 4680520"/>
              <a:gd name="connsiteX16" fmla="*/ 3421093 w 4548608"/>
              <a:gd name="connsiteY16" fmla="*/ 2278417 h 4680520"/>
              <a:gd name="connsiteX17" fmla="*/ 3551648 w 4548608"/>
              <a:gd name="connsiteY17" fmla="*/ 2228774 h 4680520"/>
              <a:gd name="connsiteX18" fmla="*/ 3351070 w 4548608"/>
              <a:gd name="connsiteY18" fmla="*/ 1948641 h 4680520"/>
              <a:gd name="connsiteX19" fmla="*/ 3351070 w 4548608"/>
              <a:gd name="connsiteY19" fmla="*/ 1948640 h 4680520"/>
              <a:gd name="connsiteX20" fmla="*/ 3158799 w 4548608"/>
              <a:gd name="connsiteY20" fmla="*/ 1807983 h 4680520"/>
              <a:gd name="connsiteX21" fmla="*/ 3152110 w 4548608"/>
              <a:gd name="connsiteY21" fmla="*/ 1807396 h 4680520"/>
              <a:gd name="connsiteX22" fmla="*/ 3158800 w 4548608"/>
              <a:gd name="connsiteY22" fmla="*/ 1807983 h 4680520"/>
              <a:gd name="connsiteX23" fmla="*/ 3300036 w 4548608"/>
              <a:gd name="connsiteY23" fmla="*/ 1568038 h 4680520"/>
              <a:gd name="connsiteX24" fmla="*/ 3450766 w 4548608"/>
              <a:gd name="connsiteY24" fmla="*/ 1475842 h 4680520"/>
              <a:gd name="connsiteX25" fmla="*/ 3240693 w 4548608"/>
              <a:gd name="connsiteY25" fmla="*/ 994771 h 4680520"/>
              <a:gd name="connsiteX26" fmla="*/ 3149305 w 4548608"/>
              <a:gd name="connsiteY26" fmla="*/ 954584 h 4680520"/>
              <a:gd name="connsiteX27" fmla="*/ 3048422 w 4548608"/>
              <a:gd name="connsiteY27" fmla="*/ 1085784 h 4680520"/>
              <a:gd name="connsiteX28" fmla="*/ 2927362 w 4548608"/>
              <a:gd name="connsiteY28" fmla="*/ 1034959 h 4680520"/>
              <a:gd name="connsiteX29" fmla="*/ 2767137 w 4548608"/>
              <a:gd name="connsiteY29" fmla="*/ 785558 h 4680520"/>
              <a:gd name="connsiteX30" fmla="*/ 2764290 w 4548608"/>
              <a:gd name="connsiteY30" fmla="*/ 789585 h 4680520"/>
              <a:gd name="connsiteX31" fmla="*/ 2596229 w 4548608"/>
              <a:gd name="connsiteY31" fmla="*/ 711092 h 4680520"/>
              <a:gd name="connsiteX32" fmla="*/ 2506027 w 4548608"/>
              <a:gd name="connsiteY32" fmla="*/ 449872 h 4680520"/>
              <a:gd name="connsiteX33" fmla="*/ 2395650 w 4548608"/>
              <a:gd name="connsiteY33" fmla="*/ 360041 h 4680520"/>
              <a:gd name="connsiteX34" fmla="*/ 2355296 w 4548608"/>
              <a:gd name="connsiteY34" fmla="*/ 159101 h 4680520"/>
              <a:gd name="connsiteX35" fmla="*/ 2285272 w 4548608"/>
              <a:gd name="connsiteY35" fmla="*/ 58632 h 4680520"/>
              <a:gd name="connsiteX36" fmla="*/ 2043153 w 4548608"/>
              <a:gd name="connsiteY36" fmla="*/ 290303 h 4680520"/>
              <a:gd name="connsiteX37" fmla="*/ 1822398 w 4548608"/>
              <a:gd name="connsiteY37" fmla="*/ 270209 h 4680520"/>
              <a:gd name="connsiteX38" fmla="*/ 1761868 w 4548608"/>
              <a:gd name="connsiteY38" fmla="*/ 339947 h 4680520"/>
              <a:gd name="connsiteX39" fmla="*/ 1600456 w 4548608"/>
              <a:gd name="connsiteY39" fmla="*/ 218201 h 4680520"/>
              <a:gd name="connsiteX40" fmla="*/ 1419830 w 4548608"/>
              <a:gd name="connsiteY40" fmla="*/ 478037 h 4680520"/>
              <a:gd name="connsiteX41" fmla="*/ 1417679 w 4548608"/>
              <a:gd name="connsiteY41" fmla="*/ 473512 h 4680520"/>
              <a:gd name="connsiteX42" fmla="*/ 1317983 w 4548608"/>
              <a:gd name="connsiteY42" fmla="*/ 513699 h 4680520"/>
              <a:gd name="connsiteX43" fmla="*/ 1106723 w 4548608"/>
              <a:gd name="connsiteY43" fmla="*/ 583437 h 4680520"/>
              <a:gd name="connsiteX44" fmla="*/ 1107354 w 4548608"/>
              <a:gd name="connsiteY44" fmla="*/ 585891 h 4680520"/>
              <a:gd name="connsiteX45" fmla="*/ 1107353 w 4548608"/>
              <a:gd name="connsiteY45" fmla="*/ 585891 h 4680520"/>
              <a:gd name="connsiteX46" fmla="*/ 1106722 w 4548608"/>
              <a:gd name="connsiteY46" fmla="*/ 583437 h 4680520"/>
              <a:gd name="connsiteX47" fmla="*/ 874098 w 4548608"/>
              <a:gd name="connsiteY47" fmla="*/ 623626 h 4680520"/>
              <a:gd name="connsiteX48" fmla="*/ 904956 w 4548608"/>
              <a:gd name="connsiteY48" fmla="*/ 915577 h 4680520"/>
              <a:gd name="connsiteX49" fmla="*/ 774402 w 4548608"/>
              <a:gd name="connsiteY49" fmla="*/ 965221 h 4680520"/>
              <a:gd name="connsiteX50" fmla="*/ 763720 w 4548608"/>
              <a:gd name="connsiteY50" fmla="*/ 1235897 h 4680520"/>
              <a:gd name="connsiteX51" fmla="*/ 401729 w 4548608"/>
              <a:gd name="connsiteY51" fmla="*/ 1396648 h 4680520"/>
              <a:gd name="connsiteX52" fmla="*/ 563141 w 4548608"/>
              <a:gd name="connsiteY52" fmla="*/ 1547944 h 4680520"/>
              <a:gd name="connsiteX53" fmla="*/ 684201 w 4548608"/>
              <a:gd name="connsiteY53" fmla="*/ 1667324 h 4680520"/>
              <a:gd name="connsiteX54" fmla="*/ 687835 w 4548608"/>
              <a:gd name="connsiteY54" fmla="*/ 1663043 h 4680520"/>
              <a:gd name="connsiteX55" fmla="*/ 687837 w 4548608"/>
              <a:gd name="connsiteY55" fmla="*/ 1663043 h 4680520"/>
              <a:gd name="connsiteX56" fmla="*/ 684202 w 4548608"/>
              <a:gd name="connsiteY56" fmla="*/ 1667325 h 4680520"/>
              <a:gd name="connsiteX57" fmla="*/ 743544 w 4548608"/>
              <a:gd name="connsiteY57" fmla="*/ 1797345 h 4680520"/>
              <a:gd name="connsiteX58" fmla="*/ 754226 w 4548608"/>
              <a:gd name="connsiteY58" fmla="*/ 1867082 h 4680520"/>
              <a:gd name="connsiteX59" fmla="*/ 783897 w 4548608"/>
              <a:gd name="connsiteY59" fmla="*/ 1959278 h 4680520"/>
              <a:gd name="connsiteX60" fmla="*/ 713873 w 4548608"/>
              <a:gd name="connsiteY60" fmla="*/ 2128303 h 4680520"/>
              <a:gd name="connsiteX61" fmla="*/ 583318 w 4548608"/>
              <a:gd name="connsiteY61" fmla="*/ 2179129 h 4680520"/>
              <a:gd name="connsiteX62" fmla="*/ 572637 w 4548608"/>
              <a:gd name="connsiteY62" fmla="*/ 2278416 h 4680520"/>
              <a:gd name="connsiteX63" fmla="*/ 513294 w 4548608"/>
              <a:gd name="connsiteY63" fmla="*/ 2289054 h 4680520"/>
              <a:gd name="connsiteX64" fmla="*/ 563142 w 4548608"/>
              <a:gd name="connsiteY64" fmla="*/ 2359974 h 4680520"/>
              <a:gd name="connsiteX65" fmla="*/ 612989 w 4548608"/>
              <a:gd name="connsiteY65" fmla="*/ 2449805 h 4680520"/>
              <a:gd name="connsiteX66" fmla="*/ 583318 w 4548608"/>
              <a:gd name="connsiteY66" fmla="*/ 2510087 h 4680520"/>
              <a:gd name="connsiteX67" fmla="*/ 563142 w 4548608"/>
              <a:gd name="connsiteY67" fmla="*/ 2579825 h 4680520"/>
              <a:gd name="connsiteX68" fmla="*/ 391047 w 4548608"/>
              <a:gd name="connsiteY68" fmla="*/ 2720481 h 4680520"/>
              <a:gd name="connsiteX69" fmla="*/ 170292 w 4548608"/>
              <a:gd name="connsiteY69" fmla="*/ 2881234 h 4680520"/>
              <a:gd name="connsiteX70" fmla="*/ 350695 w 4548608"/>
              <a:gd name="connsiteY70" fmla="*/ 3161366 h 4680520"/>
              <a:gd name="connsiteX71" fmla="*/ 321024 w 4548608"/>
              <a:gd name="connsiteY71" fmla="*/ 3352849 h 4680520"/>
              <a:gd name="connsiteX72" fmla="*/ 370872 w 4548608"/>
              <a:gd name="connsiteY72" fmla="*/ 3442681 h 4680520"/>
              <a:gd name="connsiteX73" fmla="*/ 421906 w 4548608"/>
              <a:gd name="connsiteY73" fmla="*/ 3612888 h 4680520"/>
              <a:gd name="connsiteX74" fmla="*/ 713873 w 4548608"/>
              <a:gd name="connsiteY74" fmla="*/ 3663713 h 4680520"/>
              <a:gd name="connsiteX75" fmla="*/ 824250 w 4548608"/>
              <a:gd name="connsiteY75" fmla="*/ 3753546 h 4680520"/>
              <a:gd name="connsiteX76" fmla="*/ 794579 w 4548608"/>
              <a:gd name="connsiteY76" fmla="*/ 3943846 h 4680520"/>
              <a:gd name="connsiteX77" fmla="*/ 884780 w 4548608"/>
              <a:gd name="connsiteY77" fmla="*/ 4135329 h 4680520"/>
              <a:gd name="connsiteX78" fmla="*/ 844427 w 4548608"/>
              <a:gd name="connsiteY78" fmla="*/ 4234617 h 4680520"/>
              <a:gd name="connsiteX79" fmla="*/ 1096040 w 4548608"/>
              <a:gd name="connsiteY79" fmla="*/ 4284260 h 4680520"/>
              <a:gd name="connsiteX80" fmla="*/ 1156570 w 4548608"/>
              <a:gd name="connsiteY80" fmla="*/ 4375273 h 4680520"/>
              <a:gd name="connsiteX81" fmla="*/ 1257453 w 4548608"/>
              <a:gd name="connsiteY81" fmla="*/ 4324448 h 4680520"/>
              <a:gd name="connsiteX82" fmla="*/ 1397502 w 4548608"/>
              <a:gd name="connsiteY82" fmla="*/ 4344542 h 4680520"/>
              <a:gd name="connsiteX83" fmla="*/ 1549420 w 4548608"/>
              <a:gd name="connsiteY83" fmla="*/ 4506475 h 4680520"/>
              <a:gd name="connsiteX84" fmla="*/ 1659798 w 4548608"/>
              <a:gd name="connsiteY84" fmla="*/ 4434373 h 4680520"/>
              <a:gd name="connsiteX85" fmla="*/ 1900730 w 4548608"/>
              <a:gd name="connsiteY85" fmla="*/ 4394186 h 4680520"/>
              <a:gd name="connsiteX86" fmla="*/ 2071638 w 4548608"/>
              <a:gd name="connsiteY86" fmla="*/ 4605762 h 4680520"/>
              <a:gd name="connsiteX87" fmla="*/ 2103682 w 4548608"/>
              <a:gd name="connsiteY87" fmla="*/ 4515931 h 4680520"/>
              <a:gd name="connsiteX88" fmla="*/ 2041966 w 4548608"/>
              <a:gd name="connsiteY88" fmla="*/ 4424917 h 4680520"/>
              <a:gd name="connsiteX89" fmla="*/ 2011108 w 4548608"/>
              <a:gd name="connsiteY89" fmla="*/ 4355180 h 4680520"/>
              <a:gd name="connsiteX90" fmla="*/ 1971941 w 4548608"/>
              <a:gd name="connsiteY90" fmla="*/ 4254711 h 4680520"/>
              <a:gd name="connsiteX91" fmla="*/ 1968806 w 4548608"/>
              <a:gd name="connsiteY91" fmla="*/ 4252838 h 4680520"/>
              <a:gd name="connsiteX92" fmla="*/ 1968806 w 4548608"/>
              <a:gd name="connsiteY92" fmla="*/ 4252836 h 4680520"/>
              <a:gd name="connsiteX93" fmla="*/ 1971942 w 4548608"/>
              <a:gd name="connsiteY93" fmla="*/ 4254710 h 4680520"/>
              <a:gd name="connsiteX94" fmla="*/ 2263908 w 4548608"/>
              <a:gd name="connsiteY94" fmla="*/ 4135329 h 4680520"/>
              <a:gd name="connsiteX95" fmla="*/ 2666252 w 4548608"/>
              <a:gd name="connsiteY95" fmla="*/ 4013584 h 4680520"/>
              <a:gd name="connsiteX96" fmla="*/ 2757640 w 4548608"/>
              <a:gd name="connsiteY96" fmla="*/ 3893020 h 4680520"/>
              <a:gd name="connsiteX97" fmla="*/ 2767135 w 4548608"/>
              <a:gd name="connsiteY97" fmla="*/ 3773640 h 4680520"/>
              <a:gd name="connsiteX98" fmla="*/ 2760334 w 4548608"/>
              <a:gd name="connsiteY98" fmla="*/ 3769427 h 4680520"/>
              <a:gd name="connsiteX99" fmla="*/ 2760334 w 4548608"/>
              <a:gd name="connsiteY99" fmla="*/ 3769426 h 4680520"/>
              <a:gd name="connsiteX100" fmla="*/ 2767136 w 4548608"/>
              <a:gd name="connsiteY100" fmla="*/ 3773639 h 4680520"/>
              <a:gd name="connsiteX101" fmla="*/ 3158798 w 4548608"/>
              <a:gd name="connsiteY101" fmla="*/ 3582155 h 4680520"/>
              <a:gd name="connsiteX102" fmla="*/ 3351069 w 4548608"/>
              <a:gd name="connsiteY102" fmla="*/ 3683808 h 4680520"/>
              <a:gd name="connsiteX103" fmla="*/ 3380741 w 4548608"/>
              <a:gd name="connsiteY103" fmla="*/ 3552606 h 4680520"/>
              <a:gd name="connsiteX104" fmla="*/ 3511294 w 4548608"/>
              <a:gd name="connsiteY104" fmla="*/ 3673169 h 4680520"/>
              <a:gd name="connsiteX105" fmla="*/ 3641849 w 4548608"/>
              <a:gd name="connsiteY105" fmla="*/ 3532512 h 4680520"/>
              <a:gd name="connsiteX106" fmla="*/ 3581333 w 4548608"/>
              <a:gd name="connsiteY106" fmla="*/ 3091733 h 4680520"/>
              <a:gd name="connsiteX107" fmla="*/ 3583924 w 4548608"/>
              <a:gd name="connsiteY107" fmla="*/ 3092999 h 4680520"/>
              <a:gd name="connsiteX108" fmla="*/ 3732049 w 4548608"/>
              <a:gd name="connsiteY108" fmla="*/ 3170822 h 4680520"/>
              <a:gd name="connsiteX109" fmla="*/ 3731390 w 4548608"/>
              <a:gd name="connsiteY109" fmla="*/ 3165039 h 4680520"/>
              <a:gd name="connsiteX110" fmla="*/ 3731391 w 4548608"/>
              <a:gd name="connsiteY110" fmla="*/ 3165039 h 4680520"/>
              <a:gd name="connsiteX111" fmla="*/ 3732050 w 4548608"/>
              <a:gd name="connsiteY111" fmla="*/ 3170821 h 4680520"/>
              <a:gd name="connsiteX112" fmla="*/ 4397878 w 4548608"/>
              <a:gd name="connsiteY112" fmla="*/ 3080990 h 4680520"/>
              <a:gd name="connsiteX113" fmla="*/ 4488078 w 4548608"/>
              <a:gd name="connsiteY113" fmla="*/ 2700387 h 4680520"/>
              <a:gd name="connsiteX114" fmla="*/ 4497573 w 4548608"/>
              <a:gd name="connsiteY114" fmla="*/ 2530180 h 4680520"/>
              <a:gd name="connsiteX115" fmla="*/ 4548608 w 4548608"/>
              <a:gd name="connsiteY115" fmla="*/ 2228772 h 4680520"/>
              <a:gd name="connsiteX116" fmla="*/ 4548608 w 4548608"/>
              <a:gd name="connsiteY116" fmla="*/ 4680520 h 4680520"/>
              <a:gd name="connsiteX117" fmla="*/ 0 w 4548608"/>
              <a:gd name="connsiteY117" fmla="*/ 468052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548608" h="4680520">
                <a:moveTo>
                  <a:pt x="1968806" y="3657421"/>
                </a:moveTo>
                <a:lnTo>
                  <a:pt x="1971942" y="3663713"/>
                </a:lnTo>
                <a:lnTo>
                  <a:pt x="1971941" y="3663714"/>
                </a:lnTo>
                <a:lnTo>
                  <a:pt x="1968806" y="3657424"/>
                </a:lnTo>
                <a:close/>
                <a:moveTo>
                  <a:pt x="0" y="0"/>
                </a:moveTo>
                <a:lnTo>
                  <a:pt x="4548608" y="0"/>
                </a:lnTo>
                <a:lnTo>
                  <a:pt x="4548608" y="2228772"/>
                </a:lnTo>
                <a:lnTo>
                  <a:pt x="4377701" y="2298509"/>
                </a:lnTo>
                <a:lnTo>
                  <a:pt x="4317171" y="2420255"/>
                </a:lnTo>
                <a:lnTo>
                  <a:pt x="3823439" y="2219316"/>
                </a:lnTo>
                <a:lnTo>
                  <a:pt x="3682202" y="2420255"/>
                </a:lnTo>
                <a:lnTo>
                  <a:pt x="3732050" y="2640105"/>
                </a:lnTo>
                <a:lnTo>
                  <a:pt x="3531471" y="2550274"/>
                </a:lnTo>
                <a:lnTo>
                  <a:pt x="3531633" y="2555532"/>
                </a:lnTo>
                <a:lnTo>
                  <a:pt x="3531471" y="2550275"/>
                </a:lnTo>
                <a:lnTo>
                  <a:pt x="3430588" y="2449806"/>
                </a:lnTo>
                <a:lnTo>
                  <a:pt x="3421093" y="2278417"/>
                </a:lnTo>
                <a:lnTo>
                  <a:pt x="3551648" y="2228774"/>
                </a:lnTo>
                <a:lnTo>
                  <a:pt x="3351070" y="1948641"/>
                </a:lnTo>
                <a:lnTo>
                  <a:pt x="3351070" y="1948640"/>
                </a:lnTo>
                <a:lnTo>
                  <a:pt x="3158799" y="1807983"/>
                </a:lnTo>
                <a:lnTo>
                  <a:pt x="3152110" y="1807396"/>
                </a:lnTo>
                <a:lnTo>
                  <a:pt x="3158800" y="1807983"/>
                </a:lnTo>
                <a:lnTo>
                  <a:pt x="3300036" y="1568038"/>
                </a:lnTo>
                <a:lnTo>
                  <a:pt x="3450766" y="1475842"/>
                </a:lnTo>
                <a:lnTo>
                  <a:pt x="3240693" y="994771"/>
                </a:lnTo>
                <a:lnTo>
                  <a:pt x="3149305" y="954584"/>
                </a:lnTo>
                <a:lnTo>
                  <a:pt x="3048422" y="1085784"/>
                </a:lnTo>
                <a:lnTo>
                  <a:pt x="2927362" y="1034959"/>
                </a:lnTo>
                <a:lnTo>
                  <a:pt x="2767137" y="785558"/>
                </a:lnTo>
                <a:lnTo>
                  <a:pt x="2764290" y="789585"/>
                </a:lnTo>
                <a:lnTo>
                  <a:pt x="2596229" y="711092"/>
                </a:lnTo>
                <a:lnTo>
                  <a:pt x="2506027" y="449872"/>
                </a:lnTo>
                <a:lnTo>
                  <a:pt x="2395650" y="360041"/>
                </a:lnTo>
                <a:lnTo>
                  <a:pt x="2355296" y="159101"/>
                </a:lnTo>
                <a:lnTo>
                  <a:pt x="2285272" y="58632"/>
                </a:lnTo>
                <a:lnTo>
                  <a:pt x="2043153" y="290303"/>
                </a:lnTo>
                <a:lnTo>
                  <a:pt x="1822398" y="270209"/>
                </a:lnTo>
                <a:lnTo>
                  <a:pt x="1761868" y="339947"/>
                </a:lnTo>
                <a:lnTo>
                  <a:pt x="1600456" y="218201"/>
                </a:lnTo>
                <a:lnTo>
                  <a:pt x="1419830" y="478037"/>
                </a:lnTo>
                <a:lnTo>
                  <a:pt x="1417679" y="473512"/>
                </a:lnTo>
                <a:lnTo>
                  <a:pt x="1317983" y="513699"/>
                </a:lnTo>
                <a:lnTo>
                  <a:pt x="1106723" y="583437"/>
                </a:lnTo>
                <a:lnTo>
                  <a:pt x="1107354" y="585891"/>
                </a:lnTo>
                <a:lnTo>
                  <a:pt x="1107353" y="585891"/>
                </a:lnTo>
                <a:lnTo>
                  <a:pt x="1106722" y="583437"/>
                </a:lnTo>
                <a:lnTo>
                  <a:pt x="874098" y="623626"/>
                </a:lnTo>
                <a:lnTo>
                  <a:pt x="904956" y="915577"/>
                </a:lnTo>
                <a:lnTo>
                  <a:pt x="774402" y="965221"/>
                </a:lnTo>
                <a:lnTo>
                  <a:pt x="763720" y="1235897"/>
                </a:lnTo>
                <a:lnTo>
                  <a:pt x="401729" y="1396648"/>
                </a:lnTo>
                <a:lnTo>
                  <a:pt x="563141" y="1547944"/>
                </a:lnTo>
                <a:lnTo>
                  <a:pt x="684201" y="1667324"/>
                </a:lnTo>
                <a:lnTo>
                  <a:pt x="687835" y="1663043"/>
                </a:lnTo>
                <a:lnTo>
                  <a:pt x="687837" y="1663043"/>
                </a:lnTo>
                <a:lnTo>
                  <a:pt x="684202" y="1667325"/>
                </a:lnTo>
                <a:lnTo>
                  <a:pt x="743544" y="1797345"/>
                </a:lnTo>
                <a:lnTo>
                  <a:pt x="754226" y="1867082"/>
                </a:lnTo>
                <a:lnTo>
                  <a:pt x="783897" y="1959278"/>
                </a:lnTo>
                <a:lnTo>
                  <a:pt x="713873" y="2128303"/>
                </a:lnTo>
                <a:lnTo>
                  <a:pt x="583318" y="2179129"/>
                </a:lnTo>
                <a:lnTo>
                  <a:pt x="572637" y="2278416"/>
                </a:lnTo>
                <a:lnTo>
                  <a:pt x="513294" y="2289054"/>
                </a:lnTo>
                <a:lnTo>
                  <a:pt x="563142" y="2359974"/>
                </a:lnTo>
                <a:lnTo>
                  <a:pt x="612989" y="2449805"/>
                </a:lnTo>
                <a:lnTo>
                  <a:pt x="583318" y="2510087"/>
                </a:lnTo>
                <a:lnTo>
                  <a:pt x="563142" y="2579825"/>
                </a:lnTo>
                <a:lnTo>
                  <a:pt x="391047" y="2720481"/>
                </a:lnTo>
                <a:lnTo>
                  <a:pt x="170292" y="2881234"/>
                </a:lnTo>
                <a:lnTo>
                  <a:pt x="350695" y="3161366"/>
                </a:lnTo>
                <a:lnTo>
                  <a:pt x="321024" y="3352849"/>
                </a:lnTo>
                <a:lnTo>
                  <a:pt x="370872" y="3442681"/>
                </a:lnTo>
                <a:lnTo>
                  <a:pt x="421906" y="3612888"/>
                </a:lnTo>
                <a:lnTo>
                  <a:pt x="713873" y="3663713"/>
                </a:lnTo>
                <a:lnTo>
                  <a:pt x="824250" y="3753546"/>
                </a:lnTo>
                <a:lnTo>
                  <a:pt x="794579" y="3943846"/>
                </a:lnTo>
                <a:lnTo>
                  <a:pt x="884780" y="4135329"/>
                </a:lnTo>
                <a:lnTo>
                  <a:pt x="844427" y="4234617"/>
                </a:lnTo>
                <a:lnTo>
                  <a:pt x="1096040" y="4284260"/>
                </a:lnTo>
                <a:lnTo>
                  <a:pt x="1156570" y="4375273"/>
                </a:lnTo>
                <a:lnTo>
                  <a:pt x="1257453" y="4324448"/>
                </a:lnTo>
                <a:lnTo>
                  <a:pt x="1397502" y="4344542"/>
                </a:lnTo>
                <a:lnTo>
                  <a:pt x="1549420" y="4506475"/>
                </a:lnTo>
                <a:lnTo>
                  <a:pt x="1659798" y="4434373"/>
                </a:lnTo>
                <a:lnTo>
                  <a:pt x="1900730" y="4394186"/>
                </a:lnTo>
                <a:lnTo>
                  <a:pt x="2071638" y="4605762"/>
                </a:lnTo>
                <a:lnTo>
                  <a:pt x="2103682" y="4515931"/>
                </a:lnTo>
                <a:lnTo>
                  <a:pt x="2041966" y="4424917"/>
                </a:lnTo>
                <a:lnTo>
                  <a:pt x="2011108" y="4355180"/>
                </a:lnTo>
                <a:lnTo>
                  <a:pt x="1971941" y="4254711"/>
                </a:lnTo>
                <a:lnTo>
                  <a:pt x="1968806" y="4252838"/>
                </a:lnTo>
                <a:lnTo>
                  <a:pt x="1968806" y="4252836"/>
                </a:lnTo>
                <a:lnTo>
                  <a:pt x="1971942" y="4254710"/>
                </a:lnTo>
                <a:lnTo>
                  <a:pt x="2263908" y="4135329"/>
                </a:lnTo>
                <a:lnTo>
                  <a:pt x="2666252" y="4013584"/>
                </a:lnTo>
                <a:lnTo>
                  <a:pt x="2757640" y="3893020"/>
                </a:lnTo>
                <a:lnTo>
                  <a:pt x="2767135" y="3773640"/>
                </a:lnTo>
                <a:lnTo>
                  <a:pt x="2760334" y="3769427"/>
                </a:lnTo>
                <a:lnTo>
                  <a:pt x="2760334" y="3769426"/>
                </a:lnTo>
                <a:lnTo>
                  <a:pt x="2767136" y="3773639"/>
                </a:lnTo>
                <a:lnTo>
                  <a:pt x="3158798" y="3582155"/>
                </a:lnTo>
                <a:lnTo>
                  <a:pt x="3351069" y="3683808"/>
                </a:lnTo>
                <a:lnTo>
                  <a:pt x="3380741" y="3552606"/>
                </a:lnTo>
                <a:lnTo>
                  <a:pt x="3511294" y="3673169"/>
                </a:lnTo>
                <a:lnTo>
                  <a:pt x="3641849" y="3532512"/>
                </a:lnTo>
                <a:lnTo>
                  <a:pt x="3581333" y="3091733"/>
                </a:lnTo>
                <a:lnTo>
                  <a:pt x="3583924" y="3092999"/>
                </a:lnTo>
                <a:lnTo>
                  <a:pt x="3732049" y="3170822"/>
                </a:lnTo>
                <a:lnTo>
                  <a:pt x="3731390" y="3165039"/>
                </a:lnTo>
                <a:lnTo>
                  <a:pt x="3731391" y="3165039"/>
                </a:lnTo>
                <a:lnTo>
                  <a:pt x="3732050" y="3170821"/>
                </a:lnTo>
                <a:lnTo>
                  <a:pt x="4397878" y="3080990"/>
                </a:lnTo>
                <a:lnTo>
                  <a:pt x="4488078" y="2700387"/>
                </a:lnTo>
                <a:lnTo>
                  <a:pt x="4497573" y="2530180"/>
                </a:lnTo>
                <a:lnTo>
                  <a:pt x="4548608" y="2228772"/>
                </a:lnTo>
                <a:lnTo>
                  <a:pt x="4548608" y="4680520"/>
                </a:lnTo>
                <a:lnTo>
                  <a:pt x="0" y="46805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Ellipsi 369">
            <a:extLst>
              <a:ext uri="{FF2B5EF4-FFF2-40B4-BE49-F238E27FC236}">
                <a16:creationId xmlns:a16="http://schemas.microsoft.com/office/drawing/2014/main" id="{D666320F-052C-1ACB-705C-79EAE8D02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22306" y="4152224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llipsi 369">
            <a:extLst>
              <a:ext uri="{FF2B5EF4-FFF2-40B4-BE49-F238E27FC236}">
                <a16:creationId xmlns:a16="http://schemas.microsoft.com/office/drawing/2014/main" id="{D10515AC-B6D0-3AB5-9351-5D7A0DF2B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84137" y="2802857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Ellipsi 369">
            <a:extLst>
              <a:ext uri="{FF2B5EF4-FFF2-40B4-BE49-F238E27FC236}">
                <a16:creationId xmlns:a16="http://schemas.microsoft.com/office/drawing/2014/main" id="{D86CE832-5CBA-D541-0402-B4ED7393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97404" y="2143383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Ellipsi 369">
            <a:extLst>
              <a:ext uri="{FF2B5EF4-FFF2-40B4-BE49-F238E27FC236}">
                <a16:creationId xmlns:a16="http://schemas.microsoft.com/office/drawing/2014/main" id="{E9F81328-D5AB-80E9-9F63-57565C2E8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82840" y="2783771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Ellipsi 369">
            <a:extLst>
              <a:ext uri="{FF2B5EF4-FFF2-40B4-BE49-F238E27FC236}">
                <a16:creationId xmlns:a16="http://schemas.microsoft.com/office/drawing/2014/main" id="{598154CB-919B-BC46-FD78-5947B97C7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6776" y="4655072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Ellipsi 369">
            <a:extLst>
              <a:ext uri="{FF2B5EF4-FFF2-40B4-BE49-F238E27FC236}">
                <a16:creationId xmlns:a16="http://schemas.microsoft.com/office/drawing/2014/main" id="{47DF1F94-2142-2120-3FE8-239DF95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76538" y="5111254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Ellipsi 369">
            <a:extLst>
              <a:ext uri="{FF2B5EF4-FFF2-40B4-BE49-F238E27FC236}">
                <a16:creationId xmlns:a16="http://schemas.microsoft.com/office/drawing/2014/main" id="{C508FC17-8B85-013E-A2FF-A88DDD2F7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61073" y="4921212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Ellipsi 369">
            <a:extLst>
              <a:ext uri="{FF2B5EF4-FFF2-40B4-BE49-F238E27FC236}">
                <a16:creationId xmlns:a16="http://schemas.microsoft.com/office/drawing/2014/main" id="{6DFEABAE-A742-464D-45B7-2A4AE486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910399" y="4302949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Ellipsi 369">
            <a:extLst>
              <a:ext uri="{FF2B5EF4-FFF2-40B4-BE49-F238E27FC236}">
                <a16:creationId xmlns:a16="http://schemas.microsoft.com/office/drawing/2014/main" id="{E0BE1422-8CEB-FC96-429E-AEE2859DF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68807" y="4439008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Ellipsi 369">
            <a:extLst>
              <a:ext uri="{FF2B5EF4-FFF2-40B4-BE49-F238E27FC236}">
                <a16:creationId xmlns:a16="http://schemas.microsoft.com/office/drawing/2014/main" id="{F4314E9A-05FF-FD91-488C-69495F04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999501" y="4077112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Ellipsi 369">
            <a:extLst>
              <a:ext uri="{FF2B5EF4-FFF2-40B4-BE49-F238E27FC236}">
                <a16:creationId xmlns:a16="http://schemas.microsoft.com/office/drawing/2014/main" id="{199649B2-8FAA-65CB-F35E-0ED24C303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39489" y="4726374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Ellipsi 369">
            <a:extLst>
              <a:ext uri="{FF2B5EF4-FFF2-40B4-BE49-F238E27FC236}">
                <a16:creationId xmlns:a16="http://schemas.microsoft.com/office/drawing/2014/main" id="{55973F52-91DD-5589-51BF-C7102797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48399" y="3805493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Ellipsi 369">
            <a:extLst>
              <a:ext uri="{FF2B5EF4-FFF2-40B4-BE49-F238E27FC236}">
                <a16:creationId xmlns:a16="http://schemas.microsoft.com/office/drawing/2014/main" id="{992C584F-F031-F2A3-6BFA-2CC9CD173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89495" y="4439008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Ellipsi 369">
            <a:extLst>
              <a:ext uri="{FF2B5EF4-FFF2-40B4-BE49-F238E27FC236}">
                <a16:creationId xmlns:a16="http://schemas.microsoft.com/office/drawing/2014/main" id="{F5EABE21-39CE-394B-9CAD-964816F34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18782" y="4302949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0" name="Free-form: Shape 2059">
            <a:extLst>
              <a:ext uri="{FF2B5EF4-FFF2-40B4-BE49-F238E27FC236}">
                <a16:creationId xmlns:a16="http://schemas.microsoft.com/office/drawing/2014/main" id="{945B1699-9797-D0D8-184E-D5ECD6750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066" y="1631472"/>
            <a:ext cx="4142832" cy="4262976"/>
          </a:xfrm>
          <a:custGeom>
            <a:avLst/>
            <a:gdLst>
              <a:gd name="connsiteX0" fmla="*/ 1968806 w 4548608"/>
              <a:gd name="connsiteY0" fmla="*/ 3657421 h 4680520"/>
              <a:gd name="connsiteX1" fmla="*/ 1971942 w 4548608"/>
              <a:gd name="connsiteY1" fmla="*/ 3663713 h 4680520"/>
              <a:gd name="connsiteX2" fmla="*/ 1971941 w 4548608"/>
              <a:gd name="connsiteY2" fmla="*/ 3663714 h 4680520"/>
              <a:gd name="connsiteX3" fmla="*/ 1968806 w 4548608"/>
              <a:gd name="connsiteY3" fmla="*/ 3657424 h 4680520"/>
              <a:gd name="connsiteX4" fmla="*/ 0 w 4548608"/>
              <a:gd name="connsiteY4" fmla="*/ 0 h 4680520"/>
              <a:gd name="connsiteX5" fmla="*/ 4548608 w 4548608"/>
              <a:gd name="connsiteY5" fmla="*/ 0 h 4680520"/>
              <a:gd name="connsiteX6" fmla="*/ 4548608 w 4548608"/>
              <a:gd name="connsiteY6" fmla="*/ 2228772 h 4680520"/>
              <a:gd name="connsiteX7" fmla="*/ 4377701 w 4548608"/>
              <a:gd name="connsiteY7" fmla="*/ 2298509 h 4680520"/>
              <a:gd name="connsiteX8" fmla="*/ 4317171 w 4548608"/>
              <a:gd name="connsiteY8" fmla="*/ 2420255 h 4680520"/>
              <a:gd name="connsiteX9" fmla="*/ 3823439 w 4548608"/>
              <a:gd name="connsiteY9" fmla="*/ 2219316 h 4680520"/>
              <a:gd name="connsiteX10" fmla="*/ 3682202 w 4548608"/>
              <a:gd name="connsiteY10" fmla="*/ 2420255 h 4680520"/>
              <a:gd name="connsiteX11" fmla="*/ 3732050 w 4548608"/>
              <a:gd name="connsiteY11" fmla="*/ 2640105 h 4680520"/>
              <a:gd name="connsiteX12" fmla="*/ 3531471 w 4548608"/>
              <a:gd name="connsiteY12" fmla="*/ 2550274 h 4680520"/>
              <a:gd name="connsiteX13" fmla="*/ 3531633 w 4548608"/>
              <a:gd name="connsiteY13" fmla="*/ 2555532 h 4680520"/>
              <a:gd name="connsiteX14" fmla="*/ 3531471 w 4548608"/>
              <a:gd name="connsiteY14" fmla="*/ 2550275 h 4680520"/>
              <a:gd name="connsiteX15" fmla="*/ 3430588 w 4548608"/>
              <a:gd name="connsiteY15" fmla="*/ 2449806 h 4680520"/>
              <a:gd name="connsiteX16" fmla="*/ 3421093 w 4548608"/>
              <a:gd name="connsiteY16" fmla="*/ 2278417 h 4680520"/>
              <a:gd name="connsiteX17" fmla="*/ 3551648 w 4548608"/>
              <a:gd name="connsiteY17" fmla="*/ 2228774 h 4680520"/>
              <a:gd name="connsiteX18" fmla="*/ 3351070 w 4548608"/>
              <a:gd name="connsiteY18" fmla="*/ 1948641 h 4680520"/>
              <a:gd name="connsiteX19" fmla="*/ 3351070 w 4548608"/>
              <a:gd name="connsiteY19" fmla="*/ 1948640 h 4680520"/>
              <a:gd name="connsiteX20" fmla="*/ 3158799 w 4548608"/>
              <a:gd name="connsiteY20" fmla="*/ 1807983 h 4680520"/>
              <a:gd name="connsiteX21" fmla="*/ 3152110 w 4548608"/>
              <a:gd name="connsiteY21" fmla="*/ 1807396 h 4680520"/>
              <a:gd name="connsiteX22" fmla="*/ 3158800 w 4548608"/>
              <a:gd name="connsiteY22" fmla="*/ 1807983 h 4680520"/>
              <a:gd name="connsiteX23" fmla="*/ 3300036 w 4548608"/>
              <a:gd name="connsiteY23" fmla="*/ 1568038 h 4680520"/>
              <a:gd name="connsiteX24" fmla="*/ 3450766 w 4548608"/>
              <a:gd name="connsiteY24" fmla="*/ 1475842 h 4680520"/>
              <a:gd name="connsiteX25" fmla="*/ 3240693 w 4548608"/>
              <a:gd name="connsiteY25" fmla="*/ 994771 h 4680520"/>
              <a:gd name="connsiteX26" fmla="*/ 3149305 w 4548608"/>
              <a:gd name="connsiteY26" fmla="*/ 954584 h 4680520"/>
              <a:gd name="connsiteX27" fmla="*/ 3048422 w 4548608"/>
              <a:gd name="connsiteY27" fmla="*/ 1085784 h 4680520"/>
              <a:gd name="connsiteX28" fmla="*/ 2927362 w 4548608"/>
              <a:gd name="connsiteY28" fmla="*/ 1034959 h 4680520"/>
              <a:gd name="connsiteX29" fmla="*/ 2767137 w 4548608"/>
              <a:gd name="connsiteY29" fmla="*/ 785558 h 4680520"/>
              <a:gd name="connsiteX30" fmla="*/ 2764290 w 4548608"/>
              <a:gd name="connsiteY30" fmla="*/ 789585 h 4680520"/>
              <a:gd name="connsiteX31" fmla="*/ 2596229 w 4548608"/>
              <a:gd name="connsiteY31" fmla="*/ 711092 h 4680520"/>
              <a:gd name="connsiteX32" fmla="*/ 2506027 w 4548608"/>
              <a:gd name="connsiteY32" fmla="*/ 449872 h 4680520"/>
              <a:gd name="connsiteX33" fmla="*/ 2395650 w 4548608"/>
              <a:gd name="connsiteY33" fmla="*/ 360041 h 4680520"/>
              <a:gd name="connsiteX34" fmla="*/ 2355296 w 4548608"/>
              <a:gd name="connsiteY34" fmla="*/ 159101 h 4680520"/>
              <a:gd name="connsiteX35" fmla="*/ 2285272 w 4548608"/>
              <a:gd name="connsiteY35" fmla="*/ 58632 h 4680520"/>
              <a:gd name="connsiteX36" fmla="*/ 2043153 w 4548608"/>
              <a:gd name="connsiteY36" fmla="*/ 290303 h 4680520"/>
              <a:gd name="connsiteX37" fmla="*/ 1822398 w 4548608"/>
              <a:gd name="connsiteY37" fmla="*/ 270209 h 4680520"/>
              <a:gd name="connsiteX38" fmla="*/ 1761868 w 4548608"/>
              <a:gd name="connsiteY38" fmla="*/ 339947 h 4680520"/>
              <a:gd name="connsiteX39" fmla="*/ 1600456 w 4548608"/>
              <a:gd name="connsiteY39" fmla="*/ 218201 h 4680520"/>
              <a:gd name="connsiteX40" fmla="*/ 1419830 w 4548608"/>
              <a:gd name="connsiteY40" fmla="*/ 478037 h 4680520"/>
              <a:gd name="connsiteX41" fmla="*/ 1417679 w 4548608"/>
              <a:gd name="connsiteY41" fmla="*/ 473512 h 4680520"/>
              <a:gd name="connsiteX42" fmla="*/ 1317983 w 4548608"/>
              <a:gd name="connsiteY42" fmla="*/ 513699 h 4680520"/>
              <a:gd name="connsiteX43" fmla="*/ 1106723 w 4548608"/>
              <a:gd name="connsiteY43" fmla="*/ 583437 h 4680520"/>
              <a:gd name="connsiteX44" fmla="*/ 1107354 w 4548608"/>
              <a:gd name="connsiteY44" fmla="*/ 585891 h 4680520"/>
              <a:gd name="connsiteX45" fmla="*/ 1107353 w 4548608"/>
              <a:gd name="connsiteY45" fmla="*/ 585891 h 4680520"/>
              <a:gd name="connsiteX46" fmla="*/ 1106722 w 4548608"/>
              <a:gd name="connsiteY46" fmla="*/ 583437 h 4680520"/>
              <a:gd name="connsiteX47" fmla="*/ 874098 w 4548608"/>
              <a:gd name="connsiteY47" fmla="*/ 623626 h 4680520"/>
              <a:gd name="connsiteX48" fmla="*/ 904956 w 4548608"/>
              <a:gd name="connsiteY48" fmla="*/ 915577 h 4680520"/>
              <a:gd name="connsiteX49" fmla="*/ 774402 w 4548608"/>
              <a:gd name="connsiteY49" fmla="*/ 965221 h 4680520"/>
              <a:gd name="connsiteX50" fmla="*/ 763720 w 4548608"/>
              <a:gd name="connsiteY50" fmla="*/ 1235897 h 4680520"/>
              <a:gd name="connsiteX51" fmla="*/ 401729 w 4548608"/>
              <a:gd name="connsiteY51" fmla="*/ 1396648 h 4680520"/>
              <a:gd name="connsiteX52" fmla="*/ 563141 w 4548608"/>
              <a:gd name="connsiteY52" fmla="*/ 1547944 h 4680520"/>
              <a:gd name="connsiteX53" fmla="*/ 684201 w 4548608"/>
              <a:gd name="connsiteY53" fmla="*/ 1667324 h 4680520"/>
              <a:gd name="connsiteX54" fmla="*/ 687835 w 4548608"/>
              <a:gd name="connsiteY54" fmla="*/ 1663043 h 4680520"/>
              <a:gd name="connsiteX55" fmla="*/ 687837 w 4548608"/>
              <a:gd name="connsiteY55" fmla="*/ 1663043 h 4680520"/>
              <a:gd name="connsiteX56" fmla="*/ 684202 w 4548608"/>
              <a:gd name="connsiteY56" fmla="*/ 1667325 h 4680520"/>
              <a:gd name="connsiteX57" fmla="*/ 743544 w 4548608"/>
              <a:gd name="connsiteY57" fmla="*/ 1797345 h 4680520"/>
              <a:gd name="connsiteX58" fmla="*/ 754226 w 4548608"/>
              <a:gd name="connsiteY58" fmla="*/ 1867082 h 4680520"/>
              <a:gd name="connsiteX59" fmla="*/ 783897 w 4548608"/>
              <a:gd name="connsiteY59" fmla="*/ 1959278 h 4680520"/>
              <a:gd name="connsiteX60" fmla="*/ 713873 w 4548608"/>
              <a:gd name="connsiteY60" fmla="*/ 2128303 h 4680520"/>
              <a:gd name="connsiteX61" fmla="*/ 583318 w 4548608"/>
              <a:gd name="connsiteY61" fmla="*/ 2179129 h 4680520"/>
              <a:gd name="connsiteX62" fmla="*/ 572637 w 4548608"/>
              <a:gd name="connsiteY62" fmla="*/ 2278416 h 4680520"/>
              <a:gd name="connsiteX63" fmla="*/ 513294 w 4548608"/>
              <a:gd name="connsiteY63" fmla="*/ 2289054 h 4680520"/>
              <a:gd name="connsiteX64" fmla="*/ 563142 w 4548608"/>
              <a:gd name="connsiteY64" fmla="*/ 2359974 h 4680520"/>
              <a:gd name="connsiteX65" fmla="*/ 612989 w 4548608"/>
              <a:gd name="connsiteY65" fmla="*/ 2449805 h 4680520"/>
              <a:gd name="connsiteX66" fmla="*/ 583318 w 4548608"/>
              <a:gd name="connsiteY66" fmla="*/ 2510087 h 4680520"/>
              <a:gd name="connsiteX67" fmla="*/ 563142 w 4548608"/>
              <a:gd name="connsiteY67" fmla="*/ 2579825 h 4680520"/>
              <a:gd name="connsiteX68" fmla="*/ 391047 w 4548608"/>
              <a:gd name="connsiteY68" fmla="*/ 2720481 h 4680520"/>
              <a:gd name="connsiteX69" fmla="*/ 170292 w 4548608"/>
              <a:gd name="connsiteY69" fmla="*/ 2881234 h 4680520"/>
              <a:gd name="connsiteX70" fmla="*/ 350695 w 4548608"/>
              <a:gd name="connsiteY70" fmla="*/ 3161366 h 4680520"/>
              <a:gd name="connsiteX71" fmla="*/ 321024 w 4548608"/>
              <a:gd name="connsiteY71" fmla="*/ 3352849 h 4680520"/>
              <a:gd name="connsiteX72" fmla="*/ 370872 w 4548608"/>
              <a:gd name="connsiteY72" fmla="*/ 3442681 h 4680520"/>
              <a:gd name="connsiteX73" fmla="*/ 421906 w 4548608"/>
              <a:gd name="connsiteY73" fmla="*/ 3612888 h 4680520"/>
              <a:gd name="connsiteX74" fmla="*/ 713873 w 4548608"/>
              <a:gd name="connsiteY74" fmla="*/ 3663713 h 4680520"/>
              <a:gd name="connsiteX75" fmla="*/ 824250 w 4548608"/>
              <a:gd name="connsiteY75" fmla="*/ 3753546 h 4680520"/>
              <a:gd name="connsiteX76" fmla="*/ 794579 w 4548608"/>
              <a:gd name="connsiteY76" fmla="*/ 3943846 h 4680520"/>
              <a:gd name="connsiteX77" fmla="*/ 884780 w 4548608"/>
              <a:gd name="connsiteY77" fmla="*/ 4135329 h 4680520"/>
              <a:gd name="connsiteX78" fmla="*/ 844427 w 4548608"/>
              <a:gd name="connsiteY78" fmla="*/ 4234617 h 4680520"/>
              <a:gd name="connsiteX79" fmla="*/ 1096040 w 4548608"/>
              <a:gd name="connsiteY79" fmla="*/ 4284260 h 4680520"/>
              <a:gd name="connsiteX80" fmla="*/ 1156570 w 4548608"/>
              <a:gd name="connsiteY80" fmla="*/ 4375273 h 4680520"/>
              <a:gd name="connsiteX81" fmla="*/ 1257453 w 4548608"/>
              <a:gd name="connsiteY81" fmla="*/ 4324448 h 4680520"/>
              <a:gd name="connsiteX82" fmla="*/ 1397502 w 4548608"/>
              <a:gd name="connsiteY82" fmla="*/ 4344542 h 4680520"/>
              <a:gd name="connsiteX83" fmla="*/ 1549420 w 4548608"/>
              <a:gd name="connsiteY83" fmla="*/ 4506475 h 4680520"/>
              <a:gd name="connsiteX84" fmla="*/ 1659798 w 4548608"/>
              <a:gd name="connsiteY84" fmla="*/ 4434373 h 4680520"/>
              <a:gd name="connsiteX85" fmla="*/ 1900730 w 4548608"/>
              <a:gd name="connsiteY85" fmla="*/ 4394186 h 4680520"/>
              <a:gd name="connsiteX86" fmla="*/ 2071638 w 4548608"/>
              <a:gd name="connsiteY86" fmla="*/ 4605762 h 4680520"/>
              <a:gd name="connsiteX87" fmla="*/ 2103682 w 4548608"/>
              <a:gd name="connsiteY87" fmla="*/ 4515931 h 4680520"/>
              <a:gd name="connsiteX88" fmla="*/ 2041966 w 4548608"/>
              <a:gd name="connsiteY88" fmla="*/ 4424917 h 4680520"/>
              <a:gd name="connsiteX89" fmla="*/ 2011108 w 4548608"/>
              <a:gd name="connsiteY89" fmla="*/ 4355180 h 4680520"/>
              <a:gd name="connsiteX90" fmla="*/ 1971941 w 4548608"/>
              <a:gd name="connsiteY90" fmla="*/ 4254711 h 4680520"/>
              <a:gd name="connsiteX91" fmla="*/ 1968806 w 4548608"/>
              <a:gd name="connsiteY91" fmla="*/ 4252838 h 4680520"/>
              <a:gd name="connsiteX92" fmla="*/ 1968806 w 4548608"/>
              <a:gd name="connsiteY92" fmla="*/ 4252836 h 4680520"/>
              <a:gd name="connsiteX93" fmla="*/ 1971942 w 4548608"/>
              <a:gd name="connsiteY93" fmla="*/ 4254710 h 4680520"/>
              <a:gd name="connsiteX94" fmla="*/ 2263908 w 4548608"/>
              <a:gd name="connsiteY94" fmla="*/ 4135329 h 4680520"/>
              <a:gd name="connsiteX95" fmla="*/ 2666252 w 4548608"/>
              <a:gd name="connsiteY95" fmla="*/ 4013584 h 4680520"/>
              <a:gd name="connsiteX96" fmla="*/ 2757640 w 4548608"/>
              <a:gd name="connsiteY96" fmla="*/ 3893020 h 4680520"/>
              <a:gd name="connsiteX97" fmla="*/ 2767135 w 4548608"/>
              <a:gd name="connsiteY97" fmla="*/ 3773640 h 4680520"/>
              <a:gd name="connsiteX98" fmla="*/ 2760334 w 4548608"/>
              <a:gd name="connsiteY98" fmla="*/ 3769427 h 4680520"/>
              <a:gd name="connsiteX99" fmla="*/ 2760334 w 4548608"/>
              <a:gd name="connsiteY99" fmla="*/ 3769426 h 4680520"/>
              <a:gd name="connsiteX100" fmla="*/ 2767136 w 4548608"/>
              <a:gd name="connsiteY100" fmla="*/ 3773639 h 4680520"/>
              <a:gd name="connsiteX101" fmla="*/ 3158798 w 4548608"/>
              <a:gd name="connsiteY101" fmla="*/ 3582155 h 4680520"/>
              <a:gd name="connsiteX102" fmla="*/ 3351069 w 4548608"/>
              <a:gd name="connsiteY102" fmla="*/ 3683808 h 4680520"/>
              <a:gd name="connsiteX103" fmla="*/ 3380741 w 4548608"/>
              <a:gd name="connsiteY103" fmla="*/ 3552606 h 4680520"/>
              <a:gd name="connsiteX104" fmla="*/ 3511294 w 4548608"/>
              <a:gd name="connsiteY104" fmla="*/ 3673169 h 4680520"/>
              <a:gd name="connsiteX105" fmla="*/ 3641849 w 4548608"/>
              <a:gd name="connsiteY105" fmla="*/ 3532512 h 4680520"/>
              <a:gd name="connsiteX106" fmla="*/ 3581333 w 4548608"/>
              <a:gd name="connsiteY106" fmla="*/ 3091733 h 4680520"/>
              <a:gd name="connsiteX107" fmla="*/ 3583924 w 4548608"/>
              <a:gd name="connsiteY107" fmla="*/ 3092999 h 4680520"/>
              <a:gd name="connsiteX108" fmla="*/ 3732049 w 4548608"/>
              <a:gd name="connsiteY108" fmla="*/ 3170822 h 4680520"/>
              <a:gd name="connsiteX109" fmla="*/ 3731390 w 4548608"/>
              <a:gd name="connsiteY109" fmla="*/ 3165039 h 4680520"/>
              <a:gd name="connsiteX110" fmla="*/ 3731391 w 4548608"/>
              <a:gd name="connsiteY110" fmla="*/ 3165039 h 4680520"/>
              <a:gd name="connsiteX111" fmla="*/ 3732050 w 4548608"/>
              <a:gd name="connsiteY111" fmla="*/ 3170821 h 4680520"/>
              <a:gd name="connsiteX112" fmla="*/ 4397878 w 4548608"/>
              <a:gd name="connsiteY112" fmla="*/ 3080990 h 4680520"/>
              <a:gd name="connsiteX113" fmla="*/ 4488078 w 4548608"/>
              <a:gd name="connsiteY113" fmla="*/ 2700387 h 4680520"/>
              <a:gd name="connsiteX114" fmla="*/ 4497573 w 4548608"/>
              <a:gd name="connsiteY114" fmla="*/ 2530180 h 4680520"/>
              <a:gd name="connsiteX115" fmla="*/ 4548608 w 4548608"/>
              <a:gd name="connsiteY115" fmla="*/ 2228772 h 4680520"/>
              <a:gd name="connsiteX116" fmla="*/ 4548608 w 4548608"/>
              <a:gd name="connsiteY116" fmla="*/ 4680520 h 4680520"/>
              <a:gd name="connsiteX117" fmla="*/ 0 w 4548608"/>
              <a:gd name="connsiteY117" fmla="*/ 468052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548608" h="4680520">
                <a:moveTo>
                  <a:pt x="1968806" y="3657421"/>
                </a:moveTo>
                <a:lnTo>
                  <a:pt x="1971942" y="3663713"/>
                </a:lnTo>
                <a:lnTo>
                  <a:pt x="1971941" y="3663714"/>
                </a:lnTo>
                <a:lnTo>
                  <a:pt x="1968806" y="3657424"/>
                </a:lnTo>
                <a:close/>
                <a:moveTo>
                  <a:pt x="0" y="0"/>
                </a:moveTo>
                <a:lnTo>
                  <a:pt x="4548608" y="0"/>
                </a:lnTo>
                <a:lnTo>
                  <a:pt x="4548608" y="2228772"/>
                </a:lnTo>
                <a:lnTo>
                  <a:pt x="4377701" y="2298509"/>
                </a:lnTo>
                <a:lnTo>
                  <a:pt x="4317171" y="2420255"/>
                </a:lnTo>
                <a:lnTo>
                  <a:pt x="3823439" y="2219316"/>
                </a:lnTo>
                <a:lnTo>
                  <a:pt x="3682202" y="2420255"/>
                </a:lnTo>
                <a:lnTo>
                  <a:pt x="3732050" y="2640105"/>
                </a:lnTo>
                <a:lnTo>
                  <a:pt x="3531471" y="2550274"/>
                </a:lnTo>
                <a:lnTo>
                  <a:pt x="3531633" y="2555532"/>
                </a:lnTo>
                <a:lnTo>
                  <a:pt x="3531471" y="2550275"/>
                </a:lnTo>
                <a:lnTo>
                  <a:pt x="3430588" y="2449806"/>
                </a:lnTo>
                <a:lnTo>
                  <a:pt x="3421093" y="2278417"/>
                </a:lnTo>
                <a:lnTo>
                  <a:pt x="3551648" y="2228774"/>
                </a:lnTo>
                <a:lnTo>
                  <a:pt x="3351070" y="1948641"/>
                </a:lnTo>
                <a:lnTo>
                  <a:pt x="3351070" y="1948640"/>
                </a:lnTo>
                <a:lnTo>
                  <a:pt x="3158799" y="1807983"/>
                </a:lnTo>
                <a:lnTo>
                  <a:pt x="3152110" y="1807396"/>
                </a:lnTo>
                <a:lnTo>
                  <a:pt x="3158800" y="1807983"/>
                </a:lnTo>
                <a:lnTo>
                  <a:pt x="3300036" y="1568038"/>
                </a:lnTo>
                <a:lnTo>
                  <a:pt x="3450766" y="1475842"/>
                </a:lnTo>
                <a:lnTo>
                  <a:pt x="3240693" y="994771"/>
                </a:lnTo>
                <a:lnTo>
                  <a:pt x="3149305" y="954584"/>
                </a:lnTo>
                <a:lnTo>
                  <a:pt x="3048422" y="1085784"/>
                </a:lnTo>
                <a:lnTo>
                  <a:pt x="2927362" y="1034959"/>
                </a:lnTo>
                <a:lnTo>
                  <a:pt x="2767137" y="785558"/>
                </a:lnTo>
                <a:lnTo>
                  <a:pt x="2764290" y="789585"/>
                </a:lnTo>
                <a:lnTo>
                  <a:pt x="2596229" y="711092"/>
                </a:lnTo>
                <a:lnTo>
                  <a:pt x="2506027" y="449872"/>
                </a:lnTo>
                <a:lnTo>
                  <a:pt x="2395650" y="360041"/>
                </a:lnTo>
                <a:lnTo>
                  <a:pt x="2355296" y="159101"/>
                </a:lnTo>
                <a:lnTo>
                  <a:pt x="2285272" y="58632"/>
                </a:lnTo>
                <a:lnTo>
                  <a:pt x="2043153" y="290303"/>
                </a:lnTo>
                <a:lnTo>
                  <a:pt x="1822398" y="270209"/>
                </a:lnTo>
                <a:lnTo>
                  <a:pt x="1761868" y="339947"/>
                </a:lnTo>
                <a:lnTo>
                  <a:pt x="1600456" y="218201"/>
                </a:lnTo>
                <a:lnTo>
                  <a:pt x="1419830" y="478037"/>
                </a:lnTo>
                <a:lnTo>
                  <a:pt x="1417679" y="473512"/>
                </a:lnTo>
                <a:lnTo>
                  <a:pt x="1317983" y="513699"/>
                </a:lnTo>
                <a:lnTo>
                  <a:pt x="1106723" y="583437"/>
                </a:lnTo>
                <a:lnTo>
                  <a:pt x="1107354" y="585891"/>
                </a:lnTo>
                <a:lnTo>
                  <a:pt x="1107353" y="585891"/>
                </a:lnTo>
                <a:lnTo>
                  <a:pt x="1106722" y="583437"/>
                </a:lnTo>
                <a:lnTo>
                  <a:pt x="874098" y="623626"/>
                </a:lnTo>
                <a:lnTo>
                  <a:pt x="904956" y="915577"/>
                </a:lnTo>
                <a:lnTo>
                  <a:pt x="774402" y="965221"/>
                </a:lnTo>
                <a:lnTo>
                  <a:pt x="763720" y="1235897"/>
                </a:lnTo>
                <a:lnTo>
                  <a:pt x="401729" y="1396648"/>
                </a:lnTo>
                <a:lnTo>
                  <a:pt x="563141" y="1547944"/>
                </a:lnTo>
                <a:lnTo>
                  <a:pt x="684201" y="1667324"/>
                </a:lnTo>
                <a:lnTo>
                  <a:pt x="687835" y="1663043"/>
                </a:lnTo>
                <a:lnTo>
                  <a:pt x="687837" y="1663043"/>
                </a:lnTo>
                <a:lnTo>
                  <a:pt x="684202" y="1667325"/>
                </a:lnTo>
                <a:lnTo>
                  <a:pt x="743544" y="1797345"/>
                </a:lnTo>
                <a:lnTo>
                  <a:pt x="754226" y="1867082"/>
                </a:lnTo>
                <a:lnTo>
                  <a:pt x="783897" y="1959278"/>
                </a:lnTo>
                <a:lnTo>
                  <a:pt x="713873" y="2128303"/>
                </a:lnTo>
                <a:lnTo>
                  <a:pt x="583318" y="2179129"/>
                </a:lnTo>
                <a:lnTo>
                  <a:pt x="572637" y="2278416"/>
                </a:lnTo>
                <a:lnTo>
                  <a:pt x="513294" y="2289054"/>
                </a:lnTo>
                <a:lnTo>
                  <a:pt x="563142" y="2359974"/>
                </a:lnTo>
                <a:lnTo>
                  <a:pt x="612989" y="2449805"/>
                </a:lnTo>
                <a:lnTo>
                  <a:pt x="583318" y="2510087"/>
                </a:lnTo>
                <a:lnTo>
                  <a:pt x="563142" y="2579825"/>
                </a:lnTo>
                <a:lnTo>
                  <a:pt x="391047" y="2720481"/>
                </a:lnTo>
                <a:lnTo>
                  <a:pt x="170292" y="2881234"/>
                </a:lnTo>
                <a:lnTo>
                  <a:pt x="350695" y="3161366"/>
                </a:lnTo>
                <a:lnTo>
                  <a:pt x="321024" y="3352849"/>
                </a:lnTo>
                <a:lnTo>
                  <a:pt x="370872" y="3442681"/>
                </a:lnTo>
                <a:lnTo>
                  <a:pt x="421906" y="3612888"/>
                </a:lnTo>
                <a:lnTo>
                  <a:pt x="713873" y="3663713"/>
                </a:lnTo>
                <a:lnTo>
                  <a:pt x="824250" y="3753546"/>
                </a:lnTo>
                <a:lnTo>
                  <a:pt x="794579" y="3943846"/>
                </a:lnTo>
                <a:lnTo>
                  <a:pt x="884780" y="4135329"/>
                </a:lnTo>
                <a:lnTo>
                  <a:pt x="844427" y="4234617"/>
                </a:lnTo>
                <a:lnTo>
                  <a:pt x="1096040" y="4284260"/>
                </a:lnTo>
                <a:lnTo>
                  <a:pt x="1156570" y="4375273"/>
                </a:lnTo>
                <a:lnTo>
                  <a:pt x="1257453" y="4324448"/>
                </a:lnTo>
                <a:lnTo>
                  <a:pt x="1397502" y="4344542"/>
                </a:lnTo>
                <a:lnTo>
                  <a:pt x="1549420" y="4506475"/>
                </a:lnTo>
                <a:lnTo>
                  <a:pt x="1659798" y="4434373"/>
                </a:lnTo>
                <a:lnTo>
                  <a:pt x="1900730" y="4394186"/>
                </a:lnTo>
                <a:lnTo>
                  <a:pt x="2071638" y="4605762"/>
                </a:lnTo>
                <a:lnTo>
                  <a:pt x="2103682" y="4515931"/>
                </a:lnTo>
                <a:lnTo>
                  <a:pt x="2041966" y="4424917"/>
                </a:lnTo>
                <a:lnTo>
                  <a:pt x="2011108" y="4355180"/>
                </a:lnTo>
                <a:lnTo>
                  <a:pt x="1971941" y="4254711"/>
                </a:lnTo>
                <a:lnTo>
                  <a:pt x="1968806" y="4252838"/>
                </a:lnTo>
                <a:lnTo>
                  <a:pt x="1968806" y="4252836"/>
                </a:lnTo>
                <a:lnTo>
                  <a:pt x="1971942" y="4254710"/>
                </a:lnTo>
                <a:lnTo>
                  <a:pt x="2263908" y="4135329"/>
                </a:lnTo>
                <a:lnTo>
                  <a:pt x="2666252" y="4013584"/>
                </a:lnTo>
                <a:lnTo>
                  <a:pt x="2757640" y="3893020"/>
                </a:lnTo>
                <a:lnTo>
                  <a:pt x="2767135" y="3773640"/>
                </a:lnTo>
                <a:lnTo>
                  <a:pt x="2760334" y="3769427"/>
                </a:lnTo>
                <a:lnTo>
                  <a:pt x="2760334" y="3769426"/>
                </a:lnTo>
                <a:lnTo>
                  <a:pt x="2767136" y="3773639"/>
                </a:lnTo>
                <a:lnTo>
                  <a:pt x="3158798" y="3582155"/>
                </a:lnTo>
                <a:lnTo>
                  <a:pt x="3351069" y="3683808"/>
                </a:lnTo>
                <a:lnTo>
                  <a:pt x="3380741" y="3552606"/>
                </a:lnTo>
                <a:lnTo>
                  <a:pt x="3511294" y="3673169"/>
                </a:lnTo>
                <a:lnTo>
                  <a:pt x="3641849" y="3532512"/>
                </a:lnTo>
                <a:lnTo>
                  <a:pt x="3581333" y="3091733"/>
                </a:lnTo>
                <a:lnTo>
                  <a:pt x="3583924" y="3092999"/>
                </a:lnTo>
                <a:lnTo>
                  <a:pt x="3732049" y="3170822"/>
                </a:lnTo>
                <a:lnTo>
                  <a:pt x="3731390" y="3165039"/>
                </a:lnTo>
                <a:lnTo>
                  <a:pt x="3731391" y="3165039"/>
                </a:lnTo>
                <a:lnTo>
                  <a:pt x="3732050" y="3170821"/>
                </a:lnTo>
                <a:lnTo>
                  <a:pt x="4397878" y="3080990"/>
                </a:lnTo>
                <a:lnTo>
                  <a:pt x="4488078" y="2700387"/>
                </a:lnTo>
                <a:lnTo>
                  <a:pt x="4497573" y="2530180"/>
                </a:lnTo>
                <a:lnTo>
                  <a:pt x="4548608" y="2228772"/>
                </a:lnTo>
                <a:lnTo>
                  <a:pt x="4548608" y="4680520"/>
                </a:lnTo>
                <a:lnTo>
                  <a:pt x="0" y="46805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5" name="Oval 2074">
            <a:extLst>
              <a:ext uri="{FF2B5EF4-FFF2-40B4-BE49-F238E27FC236}">
                <a16:creationId xmlns:a16="http://schemas.microsoft.com/office/drawing/2014/main" id="{5235B6B9-7DBD-17F3-DA6B-878FB021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1882" y="1617849"/>
            <a:ext cx="1633726" cy="1384168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6" name="Oval 2075">
            <a:extLst>
              <a:ext uri="{FF2B5EF4-FFF2-40B4-BE49-F238E27FC236}">
                <a16:creationId xmlns:a16="http://schemas.microsoft.com/office/drawing/2014/main" id="{45BC4066-C388-534A-DD56-0DB0CA89E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7305" y="2443353"/>
            <a:ext cx="1523891" cy="1266825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7" name="Oval 2076">
            <a:extLst>
              <a:ext uri="{FF2B5EF4-FFF2-40B4-BE49-F238E27FC236}">
                <a16:creationId xmlns:a16="http://schemas.microsoft.com/office/drawing/2014/main" id="{CFE5AD77-A141-00C7-594F-232D035B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44583">
            <a:off x="6552842" y="2191578"/>
            <a:ext cx="1447106" cy="1521129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8" name="Oval 2077">
            <a:extLst>
              <a:ext uri="{FF2B5EF4-FFF2-40B4-BE49-F238E27FC236}">
                <a16:creationId xmlns:a16="http://schemas.microsoft.com/office/drawing/2014/main" id="{77071E94-1963-BC60-4C19-FA7CBA20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1670" y="3976855"/>
            <a:ext cx="1477032" cy="1480245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9" name="Oval 2078">
            <a:extLst>
              <a:ext uri="{FF2B5EF4-FFF2-40B4-BE49-F238E27FC236}">
                <a16:creationId xmlns:a16="http://schemas.microsoft.com/office/drawing/2014/main" id="{E1AADB3C-391F-F182-DC94-14CCBF45E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4171" y="5013740"/>
            <a:ext cx="1418914" cy="880708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0" name="Oval 2079">
            <a:extLst>
              <a:ext uri="{FF2B5EF4-FFF2-40B4-BE49-F238E27FC236}">
                <a16:creationId xmlns:a16="http://schemas.microsoft.com/office/drawing/2014/main" id="{58EA440D-C5BB-84D8-AC4F-E8394ECFC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28079">
            <a:off x="7409770" y="4676415"/>
            <a:ext cx="964321" cy="452574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1" name="Oval 2080">
            <a:extLst>
              <a:ext uri="{FF2B5EF4-FFF2-40B4-BE49-F238E27FC236}">
                <a16:creationId xmlns:a16="http://schemas.microsoft.com/office/drawing/2014/main" id="{4994F004-8D20-311C-43A4-CD8F3D9B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20205">
            <a:off x="8208618" y="4247429"/>
            <a:ext cx="1652731" cy="788290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2" name="Oval 2081">
            <a:extLst>
              <a:ext uri="{FF2B5EF4-FFF2-40B4-BE49-F238E27FC236}">
                <a16:creationId xmlns:a16="http://schemas.microsoft.com/office/drawing/2014/main" id="{4687BBD4-E89A-085F-19D8-C75DEE6E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61269">
            <a:off x="8013725" y="4742420"/>
            <a:ext cx="864823" cy="573648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3" name="Oval 2082">
            <a:extLst>
              <a:ext uri="{FF2B5EF4-FFF2-40B4-BE49-F238E27FC236}">
                <a16:creationId xmlns:a16="http://schemas.microsoft.com/office/drawing/2014/main" id="{E32E521F-84C2-CBB9-E221-3553D93FE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4653" y="3490343"/>
            <a:ext cx="1238095" cy="1178389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4" name="Oval 2083">
            <a:extLst>
              <a:ext uri="{FF2B5EF4-FFF2-40B4-BE49-F238E27FC236}">
                <a16:creationId xmlns:a16="http://schemas.microsoft.com/office/drawing/2014/main" id="{86D84861-FB91-9484-8E86-D01E5E9EC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3540" y="3310857"/>
            <a:ext cx="1517979" cy="1178389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5" name="Oval 2084">
            <a:extLst>
              <a:ext uri="{FF2B5EF4-FFF2-40B4-BE49-F238E27FC236}">
                <a16:creationId xmlns:a16="http://schemas.microsoft.com/office/drawing/2014/main" id="{CB31488C-8BAD-0189-E278-80A97801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49067">
            <a:off x="7578854" y="3184660"/>
            <a:ext cx="591805" cy="1128575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6" name="Oval 2085">
            <a:extLst>
              <a:ext uri="{FF2B5EF4-FFF2-40B4-BE49-F238E27FC236}">
                <a16:creationId xmlns:a16="http://schemas.microsoft.com/office/drawing/2014/main" id="{89A98680-4523-92C4-CFBE-31031BA67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59213">
            <a:off x="7464907" y="4166791"/>
            <a:ext cx="1009369" cy="557652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8" name="TextBox 2087">
            <a:extLst>
              <a:ext uri="{FF2B5EF4-FFF2-40B4-BE49-F238E27FC236}">
                <a16:creationId xmlns:a16="http://schemas.microsoft.com/office/drawing/2014/main" id="{72A69E85-A78B-A96C-128C-978D1BD9080E}"/>
              </a:ext>
            </a:extLst>
          </p:cNvPr>
          <p:cNvSpPr txBox="1"/>
          <p:nvPr/>
        </p:nvSpPr>
        <p:spPr>
          <a:xfrm>
            <a:off x="409706" y="5868256"/>
            <a:ext cx="518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Toimipisteet sijoittuvat pääväylien varsille. Asiointisuuntana pohjoisessa Virrat ja Parkano muuten pääosin liikenne kohti Tamperetta.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:a16="http://schemas.microsoft.com/office/drawing/2014/main" id="{2071B796-33D1-718B-5979-F9BD66F06541}"/>
              </a:ext>
            </a:extLst>
          </p:cNvPr>
          <p:cNvSpPr txBox="1"/>
          <p:nvPr/>
        </p:nvSpPr>
        <p:spPr>
          <a:xfrm>
            <a:off x="6163834" y="5898483"/>
            <a:ext cx="421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Toimipisteet palvelevat oman alueensa väestöä kuvan havainnollistamalla tavalla. </a:t>
            </a:r>
          </a:p>
        </p:txBody>
      </p:sp>
      <p:sp>
        <p:nvSpPr>
          <p:cNvPr id="14" name="Ellipsi 369">
            <a:extLst>
              <a:ext uri="{FF2B5EF4-FFF2-40B4-BE49-F238E27FC236}">
                <a16:creationId xmlns:a16="http://schemas.microsoft.com/office/drawing/2014/main" id="{64254BE1-C0AA-CB54-EEB5-852BD215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90872" y="3815821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510D74-E109-5D4A-5C82-BF4DF5FE8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973001">
            <a:off x="6768185" y="3327025"/>
            <a:ext cx="843753" cy="1149233"/>
          </a:xfrm>
          <a:prstGeom prst="ellipse">
            <a:avLst/>
          </a:prstGeom>
          <a:solidFill>
            <a:srgbClr val="E3D0E0">
              <a:alpha val="40000"/>
            </a:srgbClr>
          </a:solidFill>
          <a:ln w="6350" cap="flat" cmpd="sng" algn="ctr">
            <a:solidFill>
              <a:srgbClr val="E3D0E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3" name="Ellipsi 369">
            <a:extLst>
              <a:ext uri="{FF2B5EF4-FFF2-40B4-BE49-F238E27FC236}">
                <a16:creationId xmlns:a16="http://schemas.microsoft.com/office/drawing/2014/main" id="{4EE8A33D-1578-A4BE-591A-F765C9A56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54045" y="2143383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2" name="Ellipsi 369">
            <a:extLst>
              <a:ext uri="{FF2B5EF4-FFF2-40B4-BE49-F238E27FC236}">
                <a16:creationId xmlns:a16="http://schemas.microsoft.com/office/drawing/2014/main" id="{D15FAFD8-1E94-33BB-3599-823C1EEB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40778" y="2802857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4" name="Ellipsi 369">
            <a:extLst>
              <a:ext uri="{FF2B5EF4-FFF2-40B4-BE49-F238E27FC236}">
                <a16:creationId xmlns:a16="http://schemas.microsoft.com/office/drawing/2014/main" id="{D374AAA7-BB34-0287-59C1-8F96E245B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53938" y="2783981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1" name="Ellipsi 369">
            <a:extLst>
              <a:ext uri="{FF2B5EF4-FFF2-40B4-BE49-F238E27FC236}">
                <a16:creationId xmlns:a16="http://schemas.microsoft.com/office/drawing/2014/main" id="{E9828475-C2DD-533B-C46E-B413FEE55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78947" y="4152224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0" name="Ellipsi 369">
            <a:extLst>
              <a:ext uri="{FF2B5EF4-FFF2-40B4-BE49-F238E27FC236}">
                <a16:creationId xmlns:a16="http://schemas.microsoft.com/office/drawing/2014/main" id="{205BE517-E302-C6AE-366B-8CFC05E9C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56142" y="4077112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2" name="Ellipsi 369">
            <a:extLst>
              <a:ext uri="{FF2B5EF4-FFF2-40B4-BE49-F238E27FC236}">
                <a16:creationId xmlns:a16="http://schemas.microsoft.com/office/drawing/2014/main" id="{6F9CE75F-53D2-51E4-0E30-B3BB97F1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05040" y="3805493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lipsi 369">
            <a:extLst>
              <a:ext uri="{FF2B5EF4-FFF2-40B4-BE49-F238E27FC236}">
                <a16:creationId xmlns:a16="http://schemas.microsoft.com/office/drawing/2014/main" id="{D53E9CE9-1E77-477F-A8AD-80FC821B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61970" y="3817698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5" name="Ellipsi 369">
            <a:extLst>
              <a:ext uri="{FF2B5EF4-FFF2-40B4-BE49-F238E27FC236}">
                <a16:creationId xmlns:a16="http://schemas.microsoft.com/office/drawing/2014/main" id="{1B9C4D58-FC3A-8969-F512-D08AFD34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23417" y="4655072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8" name="Ellipsi 369">
            <a:extLst>
              <a:ext uri="{FF2B5EF4-FFF2-40B4-BE49-F238E27FC236}">
                <a16:creationId xmlns:a16="http://schemas.microsoft.com/office/drawing/2014/main" id="{65E27DB6-70B9-EA64-3035-6FC6C14D2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7040" y="4302949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9" name="Ellipsi 369">
            <a:extLst>
              <a:ext uri="{FF2B5EF4-FFF2-40B4-BE49-F238E27FC236}">
                <a16:creationId xmlns:a16="http://schemas.microsoft.com/office/drawing/2014/main" id="{5D5054DD-E65F-96B8-AE9E-24191A9F5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25448" y="4439008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1" name="Ellipsi 369">
            <a:extLst>
              <a:ext uri="{FF2B5EF4-FFF2-40B4-BE49-F238E27FC236}">
                <a16:creationId xmlns:a16="http://schemas.microsoft.com/office/drawing/2014/main" id="{8F18AC00-EC9C-523D-7B68-DC75187D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96130" y="4726374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3" name="Ellipsi 369">
            <a:extLst>
              <a:ext uri="{FF2B5EF4-FFF2-40B4-BE49-F238E27FC236}">
                <a16:creationId xmlns:a16="http://schemas.microsoft.com/office/drawing/2014/main" id="{0DA39ADD-B533-3F15-B776-5274CDAD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46136" y="4439008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4" name="Ellipsi 369">
            <a:extLst>
              <a:ext uri="{FF2B5EF4-FFF2-40B4-BE49-F238E27FC236}">
                <a16:creationId xmlns:a16="http://schemas.microsoft.com/office/drawing/2014/main" id="{21BD401E-A5AE-E448-7F0E-95FC9BA2B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75423" y="4302949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6" name="Ellipsi 369">
            <a:extLst>
              <a:ext uri="{FF2B5EF4-FFF2-40B4-BE49-F238E27FC236}">
                <a16:creationId xmlns:a16="http://schemas.microsoft.com/office/drawing/2014/main" id="{8928F620-392D-18C8-9D11-793B09FD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33179" y="5111254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7" name="Ellipsi 369">
            <a:extLst>
              <a:ext uri="{FF2B5EF4-FFF2-40B4-BE49-F238E27FC236}">
                <a16:creationId xmlns:a16="http://schemas.microsoft.com/office/drawing/2014/main" id="{1F8DE523-D0E1-786C-6E57-7EA228F9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7714" y="4921212"/>
            <a:ext cx="216064" cy="216064"/>
          </a:xfrm>
          <a:prstGeom prst="ellipse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7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607A9-F123-E84E-BED3-0EF2B030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Asiakkaan ja potilaan valinnanvapaus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345E7B-335F-4EF9-8D1C-2D3847CD1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76" y="1470164"/>
            <a:ext cx="9938795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 algn="l"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</a:rPr>
              <a:t>Sinulla</a:t>
            </a:r>
            <a:r>
              <a:rPr lang="fi-FI" sz="2400" b="0" i="0" dirty="0">
                <a:effectLst/>
                <a:latin typeface="+mj-lt"/>
              </a:rPr>
              <a:t> on mahdollisuus valita, missä haluat itseäsi hoidettavan</a:t>
            </a:r>
            <a:endParaRPr lang="fi-FI" sz="2400">
              <a:cs typeface="Arial"/>
            </a:endParaRPr>
          </a:p>
          <a:p>
            <a:pPr marL="215900" indent="-21590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111111"/>
                </a:solidFill>
                <a:effectLst/>
                <a:latin typeface="+mj-lt"/>
              </a:rPr>
              <a:t>Valinnanvapaus käsittää julkisen kiireettömän erikoissairaanhoidon ja tutkimukset sekä </a:t>
            </a:r>
            <a:r>
              <a:rPr lang="fi-FI" sz="2400" dirty="0">
                <a:solidFill>
                  <a:srgbClr val="111111"/>
                </a:solidFill>
                <a:latin typeface="+mj-lt"/>
              </a:rPr>
              <a:t>sote-asemapalvelut</a:t>
            </a:r>
            <a:endParaRPr lang="fi-FI" sz="2400" b="0" i="0" dirty="0">
              <a:solidFill>
                <a:srgbClr val="111111"/>
              </a:solidFill>
              <a:effectLst/>
              <a:latin typeface="+mj-lt"/>
              <a:cs typeface="Arial"/>
            </a:endParaRPr>
          </a:p>
          <a:p>
            <a:pPr marL="215900" indent="-215900"/>
            <a:r>
              <a:rPr lang="fi-FI" sz="2400" dirty="0">
                <a:latin typeface="+mj-lt"/>
              </a:rPr>
              <a:t>Sote-aseman voi valita vuodeksi kerrallaan mistä tahansa Pirkanmaan alueella tai toisella hyvinvointialueilla</a:t>
            </a:r>
            <a:endParaRPr lang="fi-FI" sz="2400" dirty="0">
              <a:latin typeface="+mj-lt"/>
              <a:cs typeface="Arial"/>
            </a:endParaRPr>
          </a:p>
          <a:p>
            <a:pPr marL="215900" indent="-215900"/>
            <a:r>
              <a:rPr lang="fi-FI" sz="2400" dirty="0">
                <a:latin typeface="+mj-lt"/>
              </a:rPr>
              <a:t>Kiireettömään erikoisairaanhoitoon tarvitaan lääkärin tai hammaslääkärin lähete ja lähete tehdään yhteistyössä lähettävän lääkärin kanssa. Hoitopaikka voi sijaita myös toisella hyvinvointialueella.</a:t>
            </a:r>
            <a:endParaRPr lang="fi-FI" sz="2400" dirty="0">
              <a:latin typeface="+mj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664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35579C-F8C8-2B56-60BA-AEF913D752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6838" y="1541463"/>
            <a:ext cx="5472112" cy="4321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Inter" panose="02000503000000020004" pitchFamily="2" charset="0"/>
                <a:cs typeface="+mn-cs"/>
              </a:rPr>
              <a:t>Palvelemme pirkanmaalaisia paremmin, uudistuen rohkeasti ja kestävästi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Inter" panose="02000503000000020004" pitchFamily="2" charset="0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Inter" panose="02000503000000020004" pitchFamily="2" charset="0"/>
              <a:cs typeface="+mn-cs"/>
            </a:endParaRPr>
          </a:p>
        </p:txBody>
      </p:sp>
      <p:pic>
        <p:nvPicPr>
          <p:cNvPr id="6" name="Kuvan paikkamerkki 5" descr="Punahiuksinen hymyilevä hoitaja tukee seisomisessa  iäkästä valkohiuksista silmälasipäistä punapaitaista miestä.">
            <a:extLst>
              <a:ext uri="{FF2B5EF4-FFF2-40B4-BE49-F238E27FC236}">
                <a16:creationId xmlns:a16="http://schemas.microsoft.com/office/drawing/2014/main" id="{525FC968-0E4C-A39D-02A2-97983E6965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t="21" r="24343" b="-21"/>
          <a:stretch/>
        </p:blipFill>
        <p:spPr>
          <a:xfrm>
            <a:off x="-9291" y="0"/>
            <a:ext cx="5985218" cy="6858000"/>
          </a:xfrm>
        </p:spPr>
      </p:pic>
    </p:spTree>
    <p:extLst>
      <p:ext uri="{BB962C8B-B14F-4D97-AF65-F5344CB8AC3E}">
        <p14:creationId xmlns:p14="http://schemas.microsoft.com/office/powerpoint/2010/main" val="146875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29A9108-D180-4E1D-9721-4AB614200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8363" y="1347788"/>
            <a:ext cx="7056437" cy="23034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Pirkanmaan  kiirevastaanotot ja vuodeosastoselvitys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3AF556-C4B0-2581-C87A-17570C5B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551" y="4354708"/>
            <a:ext cx="5184775" cy="2087810"/>
          </a:xfrm>
        </p:spPr>
        <p:txBody>
          <a:bodyPr/>
          <a:lstStyle/>
          <a:p>
            <a:r>
              <a:rPr lang="fi-FI" dirty="0"/>
              <a:t>Sairaalapalvelulinjan johtaja Juha Kinnunen</a:t>
            </a:r>
          </a:p>
        </p:txBody>
      </p:sp>
    </p:spTree>
    <p:extLst>
      <p:ext uri="{BB962C8B-B14F-4D97-AF65-F5344CB8AC3E}">
        <p14:creationId xmlns:p14="http://schemas.microsoft.com/office/powerpoint/2010/main" val="235460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6CCDE9-5D06-2AD3-6B2B-C43D6176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5472113" cy="923925"/>
          </a:xfrm>
        </p:spPr>
        <p:txBody>
          <a:bodyPr/>
          <a:lstStyle/>
          <a:p>
            <a:r>
              <a:rPr lang="fi-FI" sz="3200" dirty="0">
                <a:latin typeface="+mn-lt"/>
                <a:ea typeface="Calibri" panose="020F0502020204030204" pitchFamily="34" charset="0"/>
              </a:rPr>
              <a:t>Esitys: kiirevastaanotot</a:t>
            </a: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fi-FI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B51A2A-E1B0-7904-A7EA-6837F3AC1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61" y="1165437"/>
            <a:ext cx="5400600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200" dirty="0">
                <a:ea typeface="Calibri" panose="020F0502020204030204" pitchFamily="34" charset="0"/>
              </a:rPr>
              <a:t>Päivystyksestä oma selvitystyö</a:t>
            </a:r>
            <a:endParaRPr lang="fi-FI"/>
          </a:p>
          <a:p>
            <a:pPr marL="215900" indent="-215900"/>
            <a:r>
              <a:rPr lang="fi-FI" sz="2200" dirty="0">
                <a:ea typeface="Calibri" panose="020F0502020204030204" pitchFamily="34" charset="0"/>
              </a:rPr>
              <a:t>Viisi kiirevastaanottoa laajemmilla aukioloilla ma-pe 8-20 ja la-su 10-18: </a:t>
            </a:r>
            <a:endParaRPr lang="fi-FI" sz="2400" dirty="0">
              <a:effectLst/>
              <a:ea typeface="Calibri" panose="020F0502020204030204" pitchFamily="34" charset="0"/>
              <a:cs typeface="Arial" panose="020B0604020202020204"/>
            </a:endParaRPr>
          </a:p>
          <a:p>
            <a:pPr marL="899795" lvl="4" indent="-215900">
              <a:spcAft>
                <a:spcPts val="0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Hatanpää</a:t>
            </a:r>
            <a:endParaRPr lang="fi-FI" sz="2000" dirty="0">
              <a:effectLst/>
              <a:ea typeface="Calibri" panose="020F0502020204030204" pitchFamily="34" charset="0"/>
              <a:cs typeface="Arial" panose="020B0604020202020204"/>
            </a:endParaRPr>
          </a:p>
          <a:p>
            <a:pPr marL="899795" lvl="4" indent="-215900">
              <a:spcAft>
                <a:spcPts val="0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Valkeakoski</a:t>
            </a:r>
            <a:endParaRPr lang="fi-FI" sz="2000" dirty="0">
              <a:effectLst/>
              <a:ea typeface="Calibri" panose="020F0502020204030204" pitchFamily="34" charset="0"/>
              <a:cs typeface="Arial" panose="020B0604020202020204"/>
            </a:endParaRPr>
          </a:p>
          <a:p>
            <a:pPr marL="899795" lvl="4" indent="-215900">
              <a:spcAft>
                <a:spcPts val="0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Sastamala</a:t>
            </a:r>
            <a:endParaRPr lang="fi-FI" sz="2000" dirty="0">
              <a:effectLst/>
              <a:ea typeface="Calibri" panose="020F0502020204030204" pitchFamily="34" charset="0"/>
              <a:cs typeface="Arial" panose="020B0604020202020204"/>
            </a:endParaRPr>
          </a:p>
          <a:p>
            <a:pPr marL="899795" lvl="4" indent="-215900">
              <a:spcAft>
                <a:spcPts val="0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Ylöjärvi</a:t>
            </a:r>
            <a:endParaRPr lang="fi-FI" sz="2000" dirty="0">
              <a:effectLst/>
              <a:ea typeface="Calibri" panose="020F0502020204030204" pitchFamily="34" charset="0"/>
              <a:cs typeface="Arial" panose="020B0604020202020204"/>
            </a:endParaRPr>
          </a:p>
          <a:p>
            <a:pPr marL="899795" lvl="4" indent="-215900">
              <a:spcAft>
                <a:spcPts val="600"/>
              </a:spcAft>
            </a:pPr>
            <a:r>
              <a:rPr lang="fi-FI" sz="2000" dirty="0">
                <a:effectLst/>
                <a:ea typeface="Calibri" panose="020F0502020204030204" pitchFamily="34" charset="0"/>
              </a:rPr>
              <a:t>Virrat</a:t>
            </a:r>
            <a:br>
              <a:rPr lang="fi-FI" sz="2000" dirty="0">
                <a:ea typeface="Calibri" panose="020F0502020204030204" pitchFamily="34" charset="0"/>
              </a:rPr>
            </a:br>
            <a:endParaRPr lang="fi-FI" sz="2000" dirty="0">
              <a:effectLst/>
              <a:ea typeface="Calibri" panose="020F0502020204030204" pitchFamily="34" charset="0"/>
              <a:cs typeface="Arial"/>
            </a:endParaRPr>
          </a:p>
          <a:p>
            <a:pPr marL="215900" indent="-215900">
              <a:spcAft>
                <a:spcPts val="600"/>
              </a:spcAft>
            </a:pPr>
            <a:r>
              <a:rPr lang="fi-FI" sz="2200" dirty="0">
                <a:ea typeface="Calibri" panose="020F0502020204030204" pitchFamily="34" charset="0"/>
              </a:rPr>
              <a:t>L</a:t>
            </a:r>
            <a:r>
              <a:rPr lang="fi-FI" sz="2200" dirty="0">
                <a:effectLst/>
                <a:ea typeface="Calibri" panose="020F0502020204030204" pitchFamily="34" charset="0"/>
              </a:rPr>
              <a:t>isäksi laajan palvelun sote-asemat tarjoaisivat </a:t>
            </a:r>
            <a:r>
              <a:rPr lang="fi-FI" sz="2200" dirty="0">
                <a:ea typeface="Calibri" panose="020F0502020204030204" pitchFamily="34" charset="0"/>
              </a:rPr>
              <a:t>kiireetöntä tai kiireellistä</a:t>
            </a:r>
            <a:r>
              <a:rPr lang="fi-FI" sz="2200" dirty="0">
                <a:effectLst/>
                <a:ea typeface="Calibri" panose="020F0502020204030204" pitchFamily="34" charset="0"/>
              </a:rPr>
              <a:t> hoitoa arkisin virka-aikana tai klo 18 asti</a:t>
            </a:r>
            <a:endParaRPr lang="fi-FI" sz="2200" dirty="0">
              <a:cs typeface="Arial" panose="020B0604020202020204"/>
            </a:endParaRPr>
          </a:p>
          <a:p>
            <a:pPr marL="215900" indent="-215900"/>
            <a:endParaRPr lang="fi-FI" sz="2000" dirty="0">
              <a:cs typeface="Arial" panose="020B0604020202020204"/>
            </a:endParaRP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71D279D8-FCF3-C74C-739E-15D72E2D7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0" r="900"/>
          <a:stretch/>
        </p:blipFill>
        <p:spPr>
          <a:xfrm>
            <a:off x="6240463" y="0"/>
            <a:ext cx="5951536" cy="6858000"/>
          </a:xfrm>
        </p:spPr>
      </p:pic>
    </p:spTree>
    <p:extLst>
      <p:ext uri="{BB962C8B-B14F-4D97-AF65-F5344CB8AC3E}">
        <p14:creationId xmlns:p14="http://schemas.microsoft.com/office/powerpoint/2010/main" val="318451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341FC-814D-4425-728E-EE1508A8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232733"/>
            <a:ext cx="11228387" cy="923925"/>
          </a:xfrm>
        </p:spPr>
        <p:txBody>
          <a:bodyPr/>
          <a:lstStyle/>
          <a:p>
            <a:r>
              <a:rPr lang="fi-FI" dirty="0"/>
              <a:t>Vuodeosastojen verkoston uudistamisen 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6BEE1F-7867-E4EC-EFF5-26146DBCD8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370008"/>
            <a:ext cx="11218773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dirty="0"/>
              <a:t>Sairaalapalveluita on uudistettava ja keskitettävä riittävien voimavarojen turvaamiseksi</a:t>
            </a:r>
            <a:endParaRPr lang="fi-FI" dirty="0">
              <a:cs typeface="Arial"/>
            </a:endParaRPr>
          </a:p>
          <a:p>
            <a:pPr marL="215900" indent="-215900"/>
            <a:r>
              <a:rPr lang="fi-FI" dirty="0"/>
              <a:t>Käynnistetty vuodeosastohoidon sairaansijauudistus, jonka tavoitteena on määritellä kehittäminen ja painopisteet vuoteen 2035 ja lisätä tuottavuutta</a:t>
            </a:r>
            <a:endParaRPr lang="fi-FI" dirty="0">
              <a:cs typeface="Arial"/>
            </a:endParaRPr>
          </a:p>
          <a:p>
            <a:pPr marL="215900" indent="-215900"/>
            <a:r>
              <a:rPr lang="fi-FI" dirty="0">
                <a:latin typeface="Arial"/>
                <a:ea typeface="Calibri" panose="020F0502020204030204" pitchFamily="34" charset="0"/>
                <a:cs typeface="Arial"/>
              </a:rPr>
              <a:t>Lisätään</a:t>
            </a:r>
            <a:r>
              <a:rPr lang="fi-FI" dirty="0">
                <a:effectLst/>
                <a:latin typeface="Arial"/>
                <a:ea typeface="Calibri" panose="020F0502020204030204" pitchFamily="34" charset="0"/>
                <a:cs typeface="Arial"/>
              </a:rPr>
              <a:t> liikkuvia ja digitaalisia palveluita ja tiivistetään vuodeosastoverkostoa</a:t>
            </a:r>
            <a:r>
              <a:rPr lang="fi-FI" dirty="0">
                <a:latin typeface="Arial"/>
                <a:ea typeface="Calibri" panose="020F0502020204030204" pitchFamily="34" charset="0"/>
                <a:cs typeface="Arial"/>
              </a:rPr>
              <a:t> – apuna esim. kotisairaalan laajennus</a:t>
            </a:r>
            <a:endParaRPr lang="fi-FI" dirty="0">
              <a:effectLst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marL="215900" indent="-215900"/>
            <a:r>
              <a:rPr lang="fi-FI" dirty="0">
                <a:latin typeface="Arial"/>
                <a:cs typeface="Arial"/>
              </a:rPr>
              <a:t>Helpotetaan erikoissairaanhoitoon kohdistuvaa painetta</a:t>
            </a:r>
          </a:p>
        </p:txBody>
      </p:sp>
    </p:spTree>
    <p:extLst>
      <p:ext uri="{BB962C8B-B14F-4D97-AF65-F5344CB8AC3E}">
        <p14:creationId xmlns:p14="http://schemas.microsoft.com/office/powerpoint/2010/main" val="3217005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837CB-791E-3BF7-D883-15340243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Vuodeosastoverkoston 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D548B9-A3FA-1894-82C7-4435E68B1C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0183604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dirty="0"/>
              <a:t>Suunnitelman teossa on hyödynnetty paikkatarveanalyysia ja tarkasteltu tilannetta ilman kuntarajoja</a:t>
            </a:r>
            <a:endParaRPr lang="fi-FI" dirty="0">
              <a:cs typeface="Arial"/>
            </a:endParaRPr>
          </a:p>
          <a:p>
            <a:pPr marL="215900" indent="-215900"/>
            <a:r>
              <a:rPr lang="fi-FI" dirty="0"/>
              <a:t>Kehittämistä tehty yhteistyössä ikäihmisten palvelujen, avopalvelujen ja päivystyspalvelujen verkostojen kanssa</a:t>
            </a:r>
            <a:endParaRPr lang="fi-FI" dirty="0">
              <a:cs typeface="Arial"/>
            </a:endParaRPr>
          </a:p>
          <a:p>
            <a:pPr marL="215900" indent="-215900"/>
            <a:r>
              <a:rPr lang="fi-FI" dirty="0"/>
              <a:t>Muutoksia toteutetaan usean vuoden aikana</a:t>
            </a:r>
            <a:endParaRPr lang="fi-FI" dirty="0">
              <a:cs typeface="Arial"/>
            </a:endParaRPr>
          </a:p>
          <a:p>
            <a:pPr marL="215900" indent="-215900"/>
            <a:r>
              <a:rPr lang="fi-FI" dirty="0">
                <a:effectLst/>
                <a:latin typeface="Arial"/>
                <a:ea typeface="Calibri" panose="020F0502020204030204" pitchFamily="34" charset="0"/>
                <a:cs typeface="Arial"/>
              </a:rPr>
              <a:t>Vuodeosastoverkoston suunnittelussa panostetaan toimintakykyisten yksiköiden säilyttämiseen</a:t>
            </a: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dirty="0">
              <a:cs typeface="Arial"/>
            </a:endParaRPr>
          </a:p>
          <a:p>
            <a:pPr marL="0" indent="0">
              <a:buNone/>
            </a:pP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936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4B61AB-2283-C3C6-2554-EEC2E981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97" y="182794"/>
            <a:ext cx="11233150" cy="612072"/>
          </a:xfrm>
        </p:spPr>
        <p:txBody>
          <a:bodyPr/>
          <a:lstStyle/>
          <a:p>
            <a:r>
              <a:rPr lang="fi-FI" dirty="0"/>
              <a:t>Vuodeosastojen lakkautusesitykset vuodelle 2024</a:t>
            </a:r>
            <a:endParaRPr lang="fi-FI" sz="2800" dirty="0">
              <a:cs typeface="Arial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75A0F5-2939-CB07-F201-8F1DFC1A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19" y="1010719"/>
            <a:ext cx="5472113" cy="485373"/>
          </a:xfrm>
        </p:spPr>
        <p:txBody>
          <a:bodyPr/>
          <a:lstStyle/>
          <a:p>
            <a:r>
              <a:rPr lang="fi-FI" dirty="0"/>
              <a:t>Kuhmoinen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DFC3C5-ED93-0ECF-0D3F-2A7173C62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019" y="1634822"/>
            <a:ext cx="5472113" cy="4169176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000" dirty="0">
                <a:cs typeface="Arial"/>
              </a:rPr>
              <a:t>Heikko taloudellinen kannattavuus</a:t>
            </a:r>
          </a:p>
          <a:p>
            <a:pPr marL="215900" indent="-215900"/>
            <a:r>
              <a:rPr lang="fi-FI" sz="2000" dirty="0"/>
              <a:t>Henkilöstön saatavuuden haasteet</a:t>
            </a:r>
            <a:endParaRPr lang="fi-FI" sz="2000" dirty="0">
              <a:cs typeface="Arial"/>
            </a:endParaRPr>
          </a:p>
          <a:p>
            <a:pPr marL="215900" indent="-215900"/>
            <a:r>
              <a:rPr lang="fi-FI" sz="2000" dirty="0"/>
              <a:t>Sairaalahoitoa vaativien kuhmoislaisten potilaiden pieni määrä (väestöä 2000, laskusuuntainen)</a:t>
            </a:r>
            <a:endParaRPr lang="fi-FI" sz="2000" dirty="0">
              <a:cs typeface="Arial"/>
            </a:endParaRPr>
          </a:p>
          <a:p>
            <a:pPr marL="215900" indent="-215900"/>
            <a:r>
              <a:rPr lang="fi-FI" sz="2000" dirty="0"/>
              <a:t>Pienentynyt paikkamäärä voidaan korvata avaamalla Lempäälässä suljettuna (Nokian väistötilojen vapauduttua) olevat 20 paikkaa</a:t>
            </a:r>
            <a:endParaRPr lang="fi-FI" sz="2000" dirty="0">
              <a:cs typeface="Arial"/>
            </a:endParaRPr>
          </a:p>
          <a:p>
            <a:pPr marL="215900" indent="-215900"/>
            <a:r>
              <a:rPr lang="fi-FI" sz="2000" dirty="0"/>
              <a:t>Henkilökunnasta resurssia kotisairaalan käynnistämiseen ja alueen ikäihmisten ja vammaisten palveluihin (alueella enemmän tarvetta näihin palveluihin)</a:t>
            </a:r>
            <a:endParaRPr lang="fi-FI" sz="2000" dirty="0">
              <a:cs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7F6D65E-AB0B-48E4-BCBF-E856A3B6A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44" y="6070366"/>
            <a:ext cx="2088232" cy="743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0E64901-8DA1-F7DB-158D-EA67CCDCE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010718"/>
            <a:ext cx="5472112" cy="485373"/>
          </a:xfrm>
        </p:spPr>
        <p:txBody>
          <a:bodyPr/>
          <a:lstStyle/>
          <a:p>
            <a:r>
              <a:rPr lang="fi-FI" dirty="0"/>
              <a:t>Ikaalinen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9F64D15-85B9-4441-82C9-1D6810AEF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1638762"/>
            <a:ext cx="5774036" cy="3988793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000" dirty="0"/>
              <a:t>Osastokokojen kasvattaminen taloudellisesti kannattaviksi ja toiminnallisesti vähemmän haavoittuviksi</a:t>
            </a:r>
            <a:endParaRPr lang="fi-FI"/>
          </a:p>
          <a:p>
            <a:pPr marL="215900" indent="-215900"/>
            <a:r>
              <a:rPr lang="fi-FI" sz="2000" dirty="0"/>
              <a:t>Sairaalahoitoa vaativien ikaalislaisten potilaiden pieni määrä (väestöä noin 6000)</a:t>
            </a:r>
            <a:endParaRPr lang="fi-FI" sz="2000" dirty="0">
              <a:cs typeface="Arial"/>
            </a:endParaRPr>
          </a:p>
          <a:p>
            <a:pPr marL="215900" indent="-215900"/>
            <a:r>
              <a:rPr lang="fi-FI" sz="2000" dirty="0"/>
              <a:t>Naapurikunnissa on (Hämeenkyrö ja Parkano) mahdollista nostaa paikkamäärää korvaamaan vähenemää ilman lisärakentamista. Etäisyys Hämeenkyrö - Ikaalinen 14min</a:t>
            </a:r>
            <a:endParaRPr lang="fi-FI" sz="2000" dirty="0">
              <a:cs typeface="Arial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15F6915-B53A-79A1-F1BD-E3732D52AC69}"/>
              </a:ext>
            </a:extLst>
          </p:cNvPr>
          <p:cNvSpPr txBox="1"/>
          <p:nvPr/>
        </p:nvSpPr>
        <p:spPr>
          <a:xfrm>
            <a:off x="551384" y="6216238"/>
            <a:ext cx="1089125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2000" dirty="0"/>
              <a:t>Tuottavuutta parannetaan myös aloittamalla tai vahvistamalla kotisairaalatoimintaa ko. alueilla.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871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0AE83-224C-617A-C8B6-AF7B8416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Vuodeosaston lakkautusesitys vuosille 2025-2026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64AB15C-389F-2488-21E1-8BC2723EF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689" y="1528159"/>
            <a:ext cx="8349243" cy="43211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002060"/>
                </a:solidFill>
              </a:rPr>
              <a:t>Ruovesi</a:t>
            </a:r>
            <a:endParaRPr lang="fi-FI" b="1" dirty="0">
              <a:solidFill>
                <a:srgbClr val="002060"/>
              </a:solidFill>
              <a:cs typeface="Arial"/>
            </a:endParaRPr>
          </a:p>
          <a:p>
            <a:pPr marL="719455" lvl="3" indent="-215900"/>
            <a:r>
              <a:rPr lang="fi-FI" sz="2800" dirty="0"/>
              <a:t>sisäilmaongelmaiset tilat</a:t>
            </a:r>
            <a:endParaRPr lang="fi-FI" sz="2800">
              <a:cs typeface="Arial" panose="020B0604020202020204"/>
            </a:endParaRPr>
          </a:p>
          <a:p>
            <a:pPr marL="719455" lvl="3" indent="-215900"/>
            <a:r>
              <a:rPr lang="fi-FI" sz="2800" dirty="0"/>
              <a:t>yhdistäminen Virroille, tehty jo kesäisin</a:t>
            </a:r>
            <a:endParaRPr lang="fi-FI" sz="2800">
              <a:cs typeface="Arial" panose="020B0604020202020204"/>
            </a:endParaRPr>
          </a:p>
          <a:p>
            <a:pPr marL="719455" lvl="3" indent="-215900"/>
            <a:r>
              <a:rPr lang="fi-FI" sz="2800" dirty="0"/>
              <a:t>pieni osasto on haavoittuva ja taloudellisesti haastava </a:t>
            </a:r>
            <a:endParaRPr lang="fi-FI" sz="2800">
              <a:cs typeface="Arial" panose="020B0604020202020204"/>
            </a:endParaRPr>
          </a:p>
          <a:p>
            <a:pPr marL="719455" lvl="3" indent="-215900"/>
            <a:r>
              <a:rPr lang="fi-FI" sz="2800" dirty="0"/>
              <a:t>alueen väestömäärä ei edellytä omaa osastoa</a:t>
            </a:r>
            <a:endParaRPr lang="fi-FI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1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5A63CF9-570B-A8BF-D1C8-E53D0527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09156"/>
            <a:ext cx="11228387" cy="923925"/>
          </a:xfrm>
        </p:spPr>
        <p:txBody>
          <a:bodyPr/>
          <a:lstStyle/>
          <a:p>
            <a:r>
              <a:rPr lang="fi-FI" dirty="0"/>
              <a:t>Vuodeosastojen lakkautusesitys vuosille 2026-2030 </a:t>
            </a:r>
            <a:br>
              <a:rPr lang="fi-FI" dirty="0"/>
            </a:br>
            <a:endParaRPr lang="fi-FI" dirty="0">
              <a:cs typeface="Arial"/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AE6A3EF-CF3B-D000-4A02-A5050E485A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520" y="1710923"/>
            <a:ext cx="11233151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dirty="0"/>
              <a:t>Pirkkalan, Mänttä-Vilppulan, ja Oriveden osastot suljetaan </a:t>
            </a:r>
          </a:p>
          <a:p>
            <a:pPr marL="215900" indent="-215900">
              <a:spcAft>
                <a:spcPts val="600"/>
              </a:spcAft>
            </a:pPr>
            <a:r>
              <a:rPr lang="fi-FI" dirty="0"/>
              <a:t>Sulkemisen perusteina </a:t>
            </a:r>
            <a:endParaRPr lang="fi-FI" dirty="0">
              <a:cs typeface="Arial" panose="020B0604020202020204"/>
            </a:endParaRPr>
          </a:p>
          <a:p>
            <a:pPr marL="359410" lvl="1" indent="-215900">
              <a:spcAft>
                <a:spcPts val="600"/>
              </a:spcAft>
            </a:pPr>
            <a:r>
              <a:rPr lang="fi-FI" dirty="0"/>
              <a:t>yksikön koko</a:t>
            </a:r>
            <a:endParaRPr lang="fi-FI" dirty="0">
              <a:cs typeface="Arial" panose="020B0604020202020204"/>
            </a:endParaRPr>
          </a:p>
          <a:p>
            <a:pPr marL="359410" lvl="1" indent="-215900">
              <a:spcAft>
                <a:spcPts val="600"/>
              </a:spcAft>
            </a:pPr>
            <a:r>
              <a:rPr lang="fi-FI" dirty="0"/>
              <a:t>henkilöstön saatavuus</a:t>
            </a:r>
            <a:endParaRPr lang="fi-FI" dirty="0">
              <a:cs typeface="Arial" panose="020B0604020202020204"/>
            </a:endParaRPr>
          </a:p>
          <a:p>
            <a:pPr marL="359410" lvl="1" indent="-215900"/>
            <a:r>
              <a:rPr lang="fi-FI" dirty="0"/>
              <a:t>sijainti (lähialueen väestö)</a:t>
            </a:r>
            <a:endParaRPr lang="fi-FI" dirty="0">
              <a:cs typeface="Arial" panose="020B0604020202020204"/>
            </a:endParaRPr>
          </a:p>
          <a:p>
            <a:pPr marL="215900" indent="-215900"/>
            <a:r>
              <a:rPr lang="fi-FI" dirty="0"/>
              <a:t>Korvaavaa lisätilaa tarvitaan jäljelle jääviin toimipisteisiin, edellyttää </a:t>
            </a:r>
            <a:endParaRPr lang="fi-FI" dirty="0">
              <a:cs typeface="Arial" panose="020B0604020202020204"/>
            </a:endParaRPr>
          </a:p>
          <a:p>
            <a:pPr marL="359410" lvl="1" indent="-215900">
              <a:spcAft>
                <a:spcPts val="600"/>
              </a:spcAft>
            </a:pPr>
            <a:r>
              <a:rPr lang="fi-FI" dirty="0"/>
              <a:t>lisärakentamista tai </a:t>
            </a:r>
            <a:endParaRPr lang="fi-FI" dirty="0">
              <a:cs typeface="Arial" panose="020B0604020202020204"/>
            </a:endParaRPr>
          </a:p>
          <a:p>
            <a:pPr marL="359410" lvl="1" indent="-215900">
              <a:spcAft>
                <a:spcPts val="600"/>
              </a:spcAft>
            </a:pPr>
            <a:r>
              <a:rPr lang="fi-FI" dirty="0"/>
              <a:t>muussa käytössä olevien tilojen muuntamista osastokäyttöön soveltuviksi.</a:t>
            </a:r>
            <a:endParaRPr lang="fi-FI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8591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87A2B274-146E-DDD0-DB0B-8F6B2FB9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1344" y="188640"/>
            <a:ext cx="5975043" cy="6234545"/>
            <a:chOff x="3108478" y="311728"/>
            <a:chExt cx="5975043" cy="623454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743A3831-D8A2-754E-356E-BA8DBFC5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8478" y="311728"/>
              <a:ext cx="5975043" cy="623454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55A91994-7EB7-7D9F-B7D4-20B6CABD6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75747" y="852741"/>
              <a:ext cx="5184549" cy="5299761"/>
            </a:xfrm>
            <a:prstGeom prst="rect">
              <a:avLst/>
            </a:prstGeom>
          </p:spPr>
        </p:pic>
      </p:grpSp>
      <p:sp>
        <p:nvSpPr>
          <p:cNvPr id="17" name="Otsikko 1">
            <a:extLst>
              <a:ext uri="{FF2B5EF4-FFF2-40B4-BE49-F238E27FC236}">
                <a16:creationId xmlns:a16="http://schemas.microsoft.com/office/drawing/2014/main" id="{12256D39-BB4F-1746-2544-53010BD5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84" y="188640"/>
            <a:ext cx="6085520" cy="1021672"/>
          </a:xfrm>
        </p:spPr>
        <p:txBody>
          <a:bodyPr/>
          <a:lstStyle/>
          <a:p>
            <a:r>
              <a:rPr lang="fi-FI" sz="3600" dirty="0"/>
              <a:t>Esitys: vuodeosastot 2035 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F1B7FD9B-EFE9-B8DD-A512-FC0C75DA9626}"/>
              </a:ext>
            </a:extLst>
          </p:cNvPr>
          <p:cNvSpPr txBox="1">
            <a:spLocks/>
          </p:cNvSpPr>
          <p:nvPr/>
        </p:nvSpPr>
        <p:spPr>
          <a:xfrm>
            <a:off x="6373320" y="1451211"/>
            <a:ext cx="5440286" cy="54027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2pPr>
            <a:lvl3pPr marL="54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3pPr>
            <a:lvl4pPr marL="72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4pPr>
            <a:lvl5pPr marL="90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fi-FI" sz="1600" kern="1200" dirty="0" smtClean="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Aft>
                <a:spcPts val="600"/>
              </a:spcAft>
            </a:pPr>
            <a:r>
              <a:rPr lang="fi-FI" sz="2400" dirty="0">
                <a:cs typeface="Arial" panose="020B0604020202020204"/>
              </a:rPr>
              <a:t>Tays Keskussairaala</a:t>
            </a:r>
            <a:endParaRPr lang="en-US" sz="2400" dirty="0">
              <a:cs typeface="Arial" panose="020B0604020202020204"/>
            </a:endParaRPr>
          </a:p>
          <a:p>
            <a:pPr marL="215900" indent="-215900">
              <a:spcAft>
                <a:spcPts val="600"/>
              </a:spcAft>
            </a:pPr>
            <a:r>
              <a:rPr lang="fi-FI" sz="2400" dirty="0">
                <a:cs typeface="Arial" panose="020B0604020202020204"/>
              </a:rPr>
              <a:t>Kampussairaalat Hatanpää, Valkeakoski ja Sastamala</a:t>
            </a:r>
            <a:endParaRPr lang="en-US" sz="2400" dirty="0">
              <a:cs typeface="Arial" panose="020B0604020202020204"/>
            </a:endParaRPr>
          </a:p>
          <a:p>
            <a:pPr marL="215900" indent="-215900">
              <a:spcAft>
                <a:spcPts val="600"/>
              </a:spcAft>
            </a:pPr>
            <a:r>
              <a:rPr lang="fi-FI" sz="2400" dirty="0">
                <a:cs typeface="Arial" panose="020B0604020202020204"/>
              </a:rPr>
              <a:t>Pohjoisen länsipuolen vuodeosastot  keskitetään Parkanoon</a:t>
            </a:r>
            <a:endParaRPr lang="en-US" sz="2400" dirty="0">
              <a:cs typeface="Arial" panose="020B0604020202020204"/>
            </a:endParaRPr>
          </a:p>
          <a:p>
            <a:pPr marL="215900" indent="-215900">
              <a:spcAft>
                <a:spcPts val="600"/>
              </a:spcAft>
            </a:pPr>
            <a:r>
              <a:rPr lang="fi-FI" sz="2400" dirty="0">
                <a:cs typeface="Arial" panose="020B0604020202020204"/>
              </a:rPr>
              <a:t>Maakunnan itäpuolen vuodeosastot  keskitetään Kangasalle</a:t>
            </a:r>
            <a:endParaRPr lang="en-US" sz="2400" dirty="0">
              <a:cs typeface="Arial" panose="020B0604020202020204"/>
            </a:endParaRPr>
          </a:p>
          <a:p>
            <a:pPr marL="215900" indent="-215900">
              <a:spcAft>
                <a:spcPts val="600"/>
              </a:spcAft>
            </a:pPr>
            <a:r>
              <a:rPr lang="fi-FI" sz="2400" dirty="0"/>
              <a:t>Keskeisellä alueella on suurin paikkatarve</a:t>
            </a:r>
            <a:endParaRPr lang="en-US" sz="2400" dirty="0">
              <a:cs typeface="Arial"/>
            </a:endParaRPr>
          </a:p>
          <a:p>
            <a:pPr marL="215900" indent="-215900">
              <a:spcAft>
                <a:spcPts val="600"/>
              </a:spcAft>
            </a:pPr>
            <a:r>
              <a:rPr lang="fi-FI" sz="2400" dirty="0"/>
              <a:t>Muutokset tehdään usean vuoden aikana</a:t>
            </a:r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73CA7FB2-09FB-9A61-F843-9511EA2FC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5600" y="3861048"/>
            <a:ext cx="410344" cy="410344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B82D519-8249-0DEF-6148-50FAE6A32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440" y="4437112"/>
            <a:ext cx="410344" cy="41034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C6C72F5F-09C1-F4DD-64ED-7BE127508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7648" y="5013176"/>
            <a:ext cx="410344" cy="4103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FA46988B-A3AC-4C00-301B-6C478D1F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5600" y="1340768"/>
            <a:ext cx="410344" cy="410344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5CCDED1E-09C6-0BDF-71F9-06256B6E7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9496" y="2060848"/>
            <a:ext cx="410344" cy="41034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F59364F5-CBDC-54DE-CC97-EC9A3EB03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9576" y="3212976"/>
            <a:ext cx="410344" cy="410344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3B6EDB3-E07C-97FA-3D48-081013FE0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3512" y="3645024"/>
            <a:ext cx="410344" cy="410344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1654388B-CA56-BC77-978F-688995253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7528" y="4221088"/>
            <a:ext cx="410344" cy="410344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A3E60CCC-EB16-DC52-B9A3-0EF0418DD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7608" y="4725144"/>
            <a:ext cx="410344" cy="41034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4796CA82-DCFC-314C-2AFF-B293054A9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3712" y="4221088"/>
            <a:ext cx="410344" cy="4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7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777A1DB-76B1-4896-CEA5-719130E7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79512"/>
            <a:ext cx="11228387" cy="923925"/>
          </a:xfrm>
        </p:spPr>
        <p:txBody>
          <a:bodyPr/>
          <a:lstStyle/>
          <a:p>
            <a:r>
              <a:rPr lang="fi-FI" kern="0" dirty="0">
                <a:solidFill>
                  <a:srgbClr val="721465"/>
                </a:solidFill>
                <a:cs typeface="Times New Roman"/>
              </a:rPr>
              <a:t>Kotona asumista tuetaan kotisairaalan ja palliatiivisen keskuksen avulla 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16E64FE-1A72-8324-64A1-F7BE53E1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628800"/>
            <a:ext cx="11433283" cy="4351338"/>
          </a:xfrm>
        </p:spPr>
        <p:txBody>
          <a:bodyPr vert="horz" lIns="0" tIns="0" rIns="0" bIns="0" numCol="1" spcCol="720000" rtlCol="0" anchor="t">
            <a:normAutofit/>
          </a:bodyPr>
          <a:lstStyle/>
          <a:p>
            <a:pPr marL="457200" indent="-457200"/>
            <a:r>
              <a:rPr lang="fi-FI" dirty="0"/>
              <a:t>Kotisairaalatoimintaa on vuoden alussa kaikilla alueilla, joissa osastoiminta on omana tuotantona Lähisairaalat -toimialueella </a:t>
            </a:r>
          </a:p>
          <a:p>
            <a:pPr marL="457200" indent="-457200"/>
            <a:r>
              <a:rPr lang="fi-FI" dirty="0"/>
              <a:t>Kolme vahvaa kotisairaala-aluetta:</a:t>
            </a:r>
            <a:endParaRPr lang="fi-FI" dirty="0">
              <a:cs typeface="Arial"/>
            </a:endParaRPr>
          </a:p>
          <a:p>
            <a:pPr marL="539750" lvl="2" indent="-215900"/>
            <a:r>
              <a:rPr lang="fi-FI" sz="2400" dirty="0"/>
              <a:t>Pohjoinen (Hatanpään kampus)</a:t>
            </a:r>
            <a:endParaRPr lang="fi-FI" sz="2400">
              <a:cs typeface="Arial" panose="020B0604020202020204"/>
            </a:endParaRPr>
          </a:p>
          <a:p>
            <a:pPr marL="539750" lvl="2" indent="-215900"/>
            <a:r>
              <a:rPr lang="fi-FI" sz="2400" dirty="0"/>
              <a:t>Läntinen (Sastamalan kampus)</a:t>
            </a:r>
            <a:endParaRPr lang="fi-FI" sz="2400">
              <a:cs typeface="Arial" panose="020B0604020202020204"/>
            </a:endParaRPr>
          </a:p>
          <a:p>
            <a:pPr marL="539750" lvl="2" indent="-215900"/>
            <a:r>
              <a:rPr lang="fi-FI" sz="2400" dirty="0"/>
              <a:t>Eteläinen (Valkeakosken kampus)</a:t>
            </a:r>
            <a:endParaRPr lang="fi-FI" sz="2400" dirty="0">
              <a:cs typeface="Arial" panose="020B0604020202020204"/>
            </a:endParaRPr>
          </a:p>
          <a:p>
            <a:pPr marL="143510" lvl="1" indent="0">
              <a:buNone/>
            </a:pPr>
            <a:br>
              <a:rPr lang="fi-FI" dirty="0"/>
            </a:br>
            <a:r>
              <a:rPr lang="fi-FI" dirty="0"/>
              <a:t>Näiltä ohjataan voimavaroja alueille, joissa osastotoiminta on omana tuotantona.</a:t>
            </a:r>
            <a:endParaRPr lang="fi-FI" dirty="0">
              <a:cs typeface="Arial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019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8D093-90AA-295B-A36A-A0160A36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6" y="185318"/>
            <a:ext cx="6217977" cy="923925"/>
          </a:xfrm>
        </p:spPr>
        <p:txBody>
          <a:bodyPr/>
          <a:lstStyle/>
          <a:p>
            <a:r>
              <a:rPr lang="fi-FI" dirty="0"/>
              <a:t>Ensihoidon sote-ambulanssien </a:t>
            </a:r>
            <a:br>
              <a:rPr lang="fi-FI" dirty="0"/>
            </a:br>
            <a:r>
              <a:rPr lang="fi-FI" dirty="0"/>
              <a:t>laajennettu tehtävänkuva </a:t>
            </a:r>
            <a:endParaRPr lang="fi-FI" dirty="0"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545628-6269-35DF-7DF7-883428D615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150" y="1347707"/>
            <a:ext cx="6027564" cy="46838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Virrat-Ruovesi -alueen pilotissa: </a:t>
            </a:r>
            <a:endParaRPr lang="fi-FI" sz="2400" dirty="0">
              <a:cs typeface="Arial"/>
            </a:endParaRPr>
          </a:p>
          <a:p>
            <a:pPr marL="215900" indent="-215900"/>
            <a:r>
              <a:rPr lang="fi-FI" sz="2400" dirty="0"/>
              <a:t>Laajennettu hoidontarpeen arviointi, myös suoraan kiirevastaanotolle tai vuodeosastolle tai kotihoitoon </a:t>
            </a:r>
            <a:endParaRPr lang="fi-FI" sz="2400" dirty="0">
              <a:cs typeface="Arial"/>
            </a:endParaRPr>
          </a:p>
          <a:p>
            <a:pPr marL="215900" indent="-215900"/>
            <a:r>
              <a:rPr lang="fi-FI" sz="2400" dirty="0">
                <a:sym typeface="Wingdings" panose="05000000000000000000" pitchFamily="2" charset="2"/>
              </a:rPr>
              <a:t>Mahdollistanut turvallisen kotiin jättämisen</a:t>
            </a:r>
            <a:endParaRPr lang="fi-FI" sz="2400" dirty="0">
              <a:cs typeface="Arial"/>
            </a:endParaRPr>
          </a:p>
          <a:p>
            <a:pPr marL="215900" indent="-215900"/>
            <a:r>
              <a:rPr lang="fi-FI" sz="2400" dirty="0">
                <a:sym typeface="Wingdings" panose="05000000000000000000" pitchFamily="2" charset="2"/>
              </a:rPr>
              <a:t>Mahdollistanut turvallisen seurannan terveyskeskuksen vuodeosastolla (hoitajilla suora numero ensihoitajille), vaikka osastolla lääkäri vasta aamulla tai maanantaina</a:t>
            </a:r>
            <a:endParaRPr lang="fi-FI" sz="2400" dirty="0">
              <a:cs typeface="Arial"/>
            </a:endParaRPr>
          </a:p>
          <a:p>
            <a:pPr marL="215900" indent="-215900"/>
            <a:r>
              <a:rPr lang="fi-FI" sz="2400" dirty="0">
                <a:sym typeface="Wingdings" panose="05000000000000000000" pitchFamily="2" charset="2"/>
              </a:rPr>
              <a:t>Tavoitteena laajentaa reuna-alueille</a:t>
            </a:r>
            <a:endParaRPr lang="fi-FI" sz="2400" dirty="0">
              <a:cs typeface="Arial"/>
            </a:endParaRPr>
          </a:p>
          <a:p>
            <a:pPr marL="359410" lvl="1" indent="-215900"/>
            <a:endParaRPr lang="fi-FI" sz="1800" dirty="0">
              <a:cs typeface="Arial"/>
            </a:endParaRPr>
          </a:p>
          <a:p>
            <a:pPr marL="359410" lvl="1" indent="-215900"/>
            <a:endParaRPr lang="fi-FI" sz="1800" dirty="0">
              <a:cs typeface="Arial"/>
            </a:endParaRPr>
          </a:p>
          <a:p>
            <a:pPr marL="215900" indent="-215900"/>
            <a:endParaRPr lang="fi-FI" sz="2000" dirty="0">
              <a:cs typeface="Arial"/>
            </a:endParaRPr>
          </a:p>
          <a:p>
            <a:pPr marL="215900" indent="-215900"/>
            <a:endParaRPr lang="fi-FI" sz="2000" dirty="0"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DB990A-A962-85E3-69DE-6DFECE46F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579C77-9DC3-4139-BDA4-AA8FE7814479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4" name="Kuva 3" descr="Ambulanssi varikolla sekä kaksi ensihoitajaa. Sivuovi ja etuovi avattuna ja toinen hoitaja istuu autossa ja toinen seisoo vieressä.">
            <a:extLst>
              <a:ext uri="{FF2B5EF4-FFF2-40B4-BE49-F238E27FC236}">
                <a16:creationId xmlns:a16="http://schemas.microsoft.com/office/drawing/2014/main" id="{1D9B5DB9-75FE-1F87-2849-52C34B24F6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4" r="417"/>
          <a:stretch/>
        </p:blipFill>
        <p:spPr>
          <a:xfrm>
            <a:off x="6718061" y="-1209"/>
            <a:ext cx="5835626" cy="68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DC377E-E6D0-C660-7458-F4CD486C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4200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DC377E-E6D0-C660-7458-F4CD486C8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1F4095-41FB-0AF4-1E4C-CE0FE6CC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61239"/>
            <a:ext cx="11228387" cy="923925"/>
          </a:xfrm>
        </p:spPr>
        <p:txBody>
          <a:bodyPr/>
          <a:lstStyle/>
          <a:p>
            <a:r>
              <a:rPr lang="fi-FI" dirty="0"/>
              <a:t>Palvelujen verkoston uudistamisen 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98E6-5D73-6652-395D-2C2A561B8B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732" y="1095384"/>
            <a:ext cx="10657135" cy="3816424"/>
          </a:xfrm>
        </p:spPr>
        <p:txBody>
          <a:bodyPr vert="horz" lIns="0" tIns="0" rIns="0" bIns="0" rtlCol="0" anchor="t">
            <a:noAutofit/>
          </a:bodyPr>
          <a:lstStyle/>
          <a:p>
            <a:pPr marL="143510" lvl="1" indent="0">
              <a:buNone/>
            </a:pPr>
            <a:endParaRPr lang="fi" sz="2800" dirty="0">
              <a:cs typeface="Arial" panose="020B0604020202020204"/>
            </a:endParaRPr>
          </a:p>
          <a:p>
            <a:pPr marL="1026795" lvl="4" indent="-342900">
              <a:buFont typeface="Arial" panose="020B0604020202020204" pitchFamily="34" charset="0"/>
              <a:buChar char="•"/>
            </a:pPr>
            <a:r>
              <a:rPr lang="fi" sz="2800" dirty="0"/>
              <a:t>Vastataan palvelutarpeeseen ja sen kasvuun</a:t>
            </a:r>
            <a:endParaRPr lang="fi" sz="2800" dirty="0">
              <a:cs typeface="Arial" panose="020B0604020202020204"/>
            </a:endParaRPr>
          </a:p>
          <a:p>
            <a:pPr marL="1026795" lvl="4" indent="-342900">
              <a:buFont typeface="Arial" panose="020B0604020202020204" pitchFamily="34" charset="0"/>
              <a:buChar char="•"/>
            </a:pPr>
            <a:r>
              <a:rPr lang="fi" sz="2800" dirty="0"/>
              <a:t>Turvataan palveluiden yhdenvertainen saatavuus </a:t>
            </a:r>
            <a:endParaRPr lang="en-US" sz="2800" dirty="0">
              <a:cs typeface="Arial" panose="020B0604020202020204"/>
            </a:endParaRPr>
          </a:p>
          <a:p>
            <a:pPr marL="1026795" lvl="4" indent="-342900">
              <a:buFont typeface="Arial" panose="020B0604020202020204" pitchFamily="34" charset="0"/>
              <a:buChar char="•"/>
            </a:pPr>
            <a:r>
              <a:rPr lang="fi" sz="2800" dirty="0"/>
              <a:t>Varmistetaan henkilöstön riittävyys</a:t>
            </a:r>
            <a:endParaRPr lang="en-US" sz="2800" dirty="0">
              <a:cs typeface="Arial" panose="020B0604020202020204"/>
            </a:endParaRPr>
          </a:p>
          <a:p>
            <a:pPr marL="1026795" lvl="4" indent="-342900">
              <a:buFont typeface="Arial" panose="020B0604020202020204" pitchFamily="34" charset="0"/>
              <a:buChar char="•"/>
            </a:pPr>
            <a:r>
              <a:rPr lang="fi" sz="2800" dirty="0"/>
              <a:t>Mahdollistetaan kustannusten kasvun hillintä</a:t>
            </a:r>
            <a:endParaRPr lang="en-US" sz="2800" dirty="0">
              <a:cs typeface="Arial" panose="020B0604020202020204"/>
            </a:endParaRPr>
          </a:p>
          <a:p>
            <a:pPr marL="1026795" lvl="4" indent="-342900">
              <a:buFont typeface="Arial" panose="020B0604020202020204" pitchFamily="34" charset="0"/>
              <a:buChar char="•"/>
            </a:pPr>
            <a:r>
              <a:rPr lang="fi" sz="2800" dirty="0"/>
              <a:t>Luodaan ymmärrys tarvittavista investoinneista </a:t>
            </a:r>
            <a:endParaRPr lang="en-FI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480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B7EFF-9DA7-F53C-38F8-E00B0D22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0" y="635300"/>
            <a:ext cx="5472113" cy="923925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Ikääntyneiden asumispalvelujen merkitys korostuu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319495-5F6D-1D45-D420-EC1FAC5A28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0510" y="2045718"/>
            <a:ext cx="5788415" cy="4321175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fi-FI" dirty="0"/>
              <a:t>Läheisten merkitys hoivassa </a:t>
            </a:r>
          </a:p>
          <a:p>
            <a:pPr marL="215900" indent="-215900"/>
            <a:r>
              <a:rPr lang="fi-FI" dirty="0"/>
              <a:t>Riittävyys ja saavutettavuus</a:t>
            </a:r>
            <a:endParaRPr lang="fi-FI" dirty="0">
              <a:cs typeface="Arial" panose="020B0604020202020204"/>
            </a:endParaRPr>
          </a:p>
          <a:p>
            <a:pPr marL="215900" indent="-215900"/>
            <a:r>
              <a:rPr lang="fi-FI" dirty="0"/>
              <a:t>Vähennetään epätarkoituksenmukaista odottamista sairaalassa</a:t>
            </a:r>
            <a:endParaRPr lang="fi-FI" dirty="0">
              <a:cs typeface="Arial" panose="020B0604020202020204"/>
            </a:endParaRPr>
          </a:p>
          <a:p>
            <a:pPr marL="215900" indent="-215900"/>
            <a:r>
              <a:rPr lang="fi-FI" dirty="0"/>
              <a:t>Täydentää sote-palvelujen peittävyyttä koko alueella</a:t>
            </a:r>
            <a:endParaRPr lang="fi-FI" dirty="0">
              <a:cs typeface="Arial" panose="020B0604020202020204"/>
            </a:endParaRPr>
          </a:p>
        </p:txBody>
      </p:sp>
      <p:pic>
        <p:nvPicPr>
          <p:cNvPr id="5" name="Kuva 4" descr="iäkäs rouva, vihreässä kukallisessa paidassa kävelee käytävällä. Häntä tukee myös hoitaja käsivarresta. ">
            <a:extLst>
              <a:ext uri="{FF2B5EF4-FFF2-40B4-BE49-F238E27FC236}">
                <a16:creationId xmlns:a16="http://schemas.microsoft.com/office/drawing/2014/main" id="{DC8FA682-49C1-6051-D8C0-A8CFCFB95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7" r="20574" b="-1"/>
          <a:stretch/>
        </p:blipFill>
        <p:spPr>
          <a:xfrm>
            <a:off x="2" y="10"/>
            <a:ext cx="595153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14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ECC60-0B99-C3AE-7912-46FB5211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Keskustelu ja osallistuminen jatkuvat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36680B-4308-0E72-F600-10FD1539CC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256540"/>
            <a:ext cx="6015597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400" dirty="0">
                <a:cs typeface="Arial" panose="020B0604020202020204"/>
              </a:rPr>
              <a:t>Kaikki asukastilaisuuksien aineistot ja linkit verkkosivulle pirha.fi/palveluverkko</a:t>
            </a:r>
          </a:p>
          <a:p>
            <a:pPr marL="215900" indent="-215900"/>
            <a:r>
              <a:rPr lang="fi-FI" sz="2400" dirty="0">
                <a:cs typeface="Arial" panose="020B0604020202020204"/>
              </a:rPr>
              <a:t>Sivustolla voi antaa palautetta</a:t>
            </a:r>
          </a:p>
          <a:p>
            <a:pPr marL="215900" indent="-215900"/>
            <a:r>
              <a:rPr lang="fi-FI" sz="2400" dirty="0">
                <a:cs typeface="Arial" panose="020B0604020202020204"/>
              </a:rPr>
              <a:t>Syksyn aikana valmistuvat myös esitykset mm. lasten, nuorten ja perheiden palvelujen verkostosta sekä erityisryhmien asumisesta ja mielenterveys- ja päihdepalveluista</a:t>
            </a:r>
          </a:p>
          <a:p>
            <a:pPr marL="215900" indent="-215900"/>
            <a:r>
              <a:rPr lang="fi-FI" sz="2400" dirty="0">
                <a:cs typeface="Arial" panose="020B0604020202020204"/>
              </a:rPr>
              <a:t>Asukastilaisuuksien yhteenveto aluehallituksen käyttöön</a:t>
            </a:r>
          </a:p>
          <a:p>
            <a:pPr marL="215900" indent="-215900"/>
            <a:r>
              <a:rPr lang="fi-FI" sz="2400" dirty="0">
                <a:cs typeface="Arial" panose="020B0604020202020204"/>
              </a:rPr>
              <a:t>Päätöksenteko loppuvuodesta</a:t>
            </a:r>
          </a:p>
        </p:txBody>
      </p:sp>
      <p:pic>
        <p:nvPicPr>
          <p:cNvPr id="8" name="Kuvan paikkamerkki 7" descr="Työntekijä toimistossa. Hänellä vaaleat lyhyet hiukset ja tumma kokallinen paita. ">
            <a:extLst>
              <a:ext uri="{FF2B5EF4-FFF2-40B4-BE49-F238E27FC236}">
                <a16:creationId xmlns:a16="http://schemas.microsoft.com/office/drawing/2014/main" id="{16F76852-51F9-D969-BF3A-4FC22F40C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080" r="23080"/>
          <a:stretch/>
        </p:blipFill>
        <p:spPr/>
      </p:pic>
    </p:spTree>
    <p:extLst>
      <p:ext uri="{BB962C8B-B14F-4D97-AF65-F5344CB8AC3E}">
        <p14:creationId xmlns:p14="http://schemas.microsoft.com/office/powerpoint/2010/main" val="2551452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4383F-AB95-2468-B2B5-24F54763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Asukkaiden osallistuminen: syyskuussa kysely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2EC8A0-B177-A544-A51C-095C1E21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47" y="1441606"/>
            <a:ext cx="740309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Voit antaa suoraa</a:t>
            </a:r>
            <a:r>
              <a:rPr kumimoji="0" lang="fi-FI" altLang="fi-FI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 palautetta </a:t>
            </a: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palvelujen verkostosta </a:t>
            </a:r>
            <a:r>
              <a:rPr kumimoji="0" lang="fi-FI" altLang="fi-FI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 pirha.fi/palaute -sivuston palautelomakkeella</a:t>
            </a: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, palveluverkkosivulla </a:t>
            </a:r>
            <a:r>
              <a:rPr kumimoji="0" lang="fi-FI" altLang="fi-FI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tai toimipisteissä palautelomakkeella</a:t>
            </a:r>
            <a:endParaRPr lang="fi-FI" sz="28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altLang="fi-FI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Voit vastata palvelujen</a:t>
            </a:r>
            <a:r>
              <a:rPr kumimoji="0" lang="fi-FI" alt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 </a:t>
            </a: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verkoston</a:t>
            </a:r>
            <a:r>
              <a:rPr kumimoji="0" lang="fi-FI" alt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 </a:t>
            </a:r>
            <a:r>
              <a:rPr kumimoji="0" lang="fi-FI" altLang="fi-FI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kyselyyn </a:t>
            </a: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7.9 - 24.9.2023. Kysely syyskuussa pirha</a:t>
            </a:r>
            <a:r>
              <a:rPr kumimoji="0" lang="fi-FI" alt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/>
              </a:rPr>
              <a:t>.fi –sivuston</a:t>
            </a:r>
            <a:r>
              <a:rPr lang="fi-FI" altLang="fi-FI" sz="28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Arial"/>
              </a:rPr>
              <a:t> etusivulla sähköisenä ja paperilomakkeina hyvinvointialueen suurimmissa toimipisteissä.</a:t>
            </a:r>
            <a:endParaRPr lang="fi-FI" altLang="fi-FI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alt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i-FI" altLang="fi-FI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alt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0C37977-E1C7-33CF-D797-E37FC560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04" y="1717146"/>
            <a:ext cx="3788068" cy="9185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2A3C3A-838A-2B9F-0897-7FC94E2F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11192" y="2500986"/>
            <a:ext cx="3127011" cy="42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1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3CA92-BD39-6CE2-6656-CC4599DE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97" y="793450"/>
            <a:ext cx="11113369" cy="923925"/>
          </a:xfrm>
        </p:spPr>
        <p:txBody>
          <a:bodyPr/>
          <a:lstStyle/>
          <a:p>
            <a:r>
              <a:rPr lang="fi-FI" dirty="0">
                <a:cs typeface="Arial"/>
              </a:rPr>
              <a:t>Asukkaiden osallistuminen: digipalvelut ja kiireellinen hoito</a:t>
            </a:r>
            <a:endParaRPr lang="fi-FI" b="0" dirty="0">
              <a:cs typeface="Arial"/>
            </a:endParaRPr>
          </a:p>
          <a:p>
            <a:endParaRPr lang="fi-FI" dirty="0"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202DF1-D7F5-FCC5-6B43-8BA5DF7E80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87592"/>
            <a:ext cx="10959981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sz="2400" dirty="0">
                <a:ea typeface="+mn-lt"/>
                <a:cs typeface="+mn-lt"/>
              </a:rPr>
              <a:t>Voit vaikuttaa digitaalisten palvelujen kehittämiseen syksyn aikana keskustelualustalla. Alustalle kirjoitetaan lyhyitä väitteitä tai kommentteja. Muut osallistujat voivat äänestää näistä väitteistä. </a:t>
            </a:r>
            <a:endParaRPr lang="fi-FI" dirty="0"/>
          </a:p>
          <a:p>
            <a:pPr marL="215900" indent="-215900"/>
            <a:r>
              <a:rPr lang="fi-FI" sz="2400" dirty="0">
                <a:ea typeface="+mn-lt"/>
                <a:cs typeface="+mn-lt"/>
              </a:rPr>
              <a:t>Myöhemmin tulossa myös asukaspaneeli, johon osanottajat valitaan satunnaisotannalla.</a:t>
            </a:r>
            <a:endParaRPr lang="fi-FI" dirty="0"/>
          </a:p>
          <a:p>
            <a:pPr marL="215900" indent="-215900"/>
            <a:r>
              <a:rPr lang="fi-FI" sz="2400" dirty="0">
                <a:ea typeface="+mn-lt"/>
                <a:cs typeface="+mn-lt"/>
              </a:rPr>
              <a:t>Käytämme palvelumuotoilua kiireellisten palvelujen kehittämiseen, mm. haastatteluja ja työpajoja. Osallistujat kerätään palvelutilanteessa olevista asukkaista.</a:t>
            </a:r>
            <a:endParaRPr lang="fi-FI" dirty="0">
              <a:cs typeface="Arial" panose="020B0604020202020204"/>
            </a:endParaRPr>
          </a:p>
          <a:p>
            <a:pPr marL="285750" indent="-285750">
              <a:buFont typeface="Arial,Sans-Serif" panose="020B0604020202020204" pitchFamily="34" charset="0"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82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503D0-D783-B2B2-B435-35B137A9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340768"/>
            <a:ext cx="6408712" cy="2432026"/>
          </a:xfrm>
        </p:spPr>
        <p:txBody>
          <a:bodyPr/>
          <a:lstStyle/>
          <a:p>
            <a:r>
              <a:rPr lang="fi-FI" sz="4400" dirty="0"/>
              <a:t> pirha.fi/palveluverkko</a:t>
            </a:r>
          </a:p>
        </p:txBody>
      </p:sp>
    </p:spTree>
    <p:extLst>
      <p:ext uri="{BB962C8B-B14F-4D97-AF65-F5344CB8AC3E}">
        <p14:creationId xmlns:p14="http://schemas.microsoft.com/office/powerpoint/2010/main" val="293134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760BDD8D-33CA-D24E-2DC3-D9FFEE82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541" y="257467"/>
            <a:ext cx="5472113" cy="923925"/>
          </a:xfrm>
        </p:spPr>
        <p:txBody>
          <a:bodyPr/>
          <a:lstStyle/>
          <a:p>
            <a:r>
              <a:rPr lang="en-FI" dirty="0"/>
              <a:t>Nyt tehty konkreettinen suunnitelma</a:t>
            </a:r>
            <a:endParaRPr lang="fi-FI" dirty="0"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67421B-A669-DD16-8FFF-D339CA5865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2527" y="1564912"/>
            <a:ext cx="5472114" cy="4321175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/>
            <a:r>
              <a:rPr lang="fi" dirty="0"/>
              <a:t>Miten</a:t>
            </a:r>
            <a:r>
              <a:rPr lang="fi" sz="2800" dirty="0"/>
              <a:t> palvelua tuotetaan asukkaille ja asiakkaille</a:t>
            </a:r>
            <a:r>
              <a:rPr lang="fi" dirty="0"/>
              <a:t> </a:t>
            </a:r>
          </a:p>
          <a:p>
            <a:pPr marL="457200" indent="-457200"/>
            <a:r>
              <a:rPr lang="fi" dirty="0"/>
              <a:t>Otetaan huomioon </a:t>
            </a:r>
            <a:r>
              <a:rPr lang="fi" sz="2800" dirty="0"/>
              <a:t>mm. henkilöstön saatavuuden ennusteet, väestöennusteet </a:t>
            </a:r>
            <a:r>
              <a:rPr lang="fi" dirty="0"/>
              <a:t>ja </a:t>
            </a:r>
            <a:r>
              <a:rPr lang="fi" sz="2800" dirty="0"/>
              <a:t>teknologian </a:t>
            </a:r>
            <a:r>
              <a:rPr lang="fi" dirty="0"/>
              <a:t>kehittyminen</a:t>
            </a:r>
            <a:r>
              <a:rPr lang="fi" sz="2800" dirty="0"/>
              <a:t>, kuten liikkuvat palvelut ja digipalvelut</a:t>
            </a:r>
            <a:endParaRPr lang="fi" sz="2800" dirty="0">
              <a:cs typeface="Arial" panose="020B0604020202020204"/>
            </a:endParaRPr>
          </a:p>
          <a:p>
            <a:pPr marL="457200" indent="-457200"/>
            <a:r>
              <a:rPr lang="fi" dirty="0">
                <a:cs typeface="Arial" panose="020B0604020202020204"/>
              </a:rPr>
              <a:t>Kuntarajoista riippumaton</a:t>
            </a:r>
          </a:p>
          <a:p>
            <a:pPr marL="215900" indent="-215900"/>
            <a:endParaRPr lang="fi-FI" dirty="0">
              <a:cs typeface="Arial" panose="020B0604020202020204"/>
            </a:endParaRPr>
          </a:p>
        </p:txBody>
      </p:sp>
      <p:pic>
        <p:nvPicPr>
          <p:cNvPr id="16" name="Kuvan paikkamerkki 15" descr="Työntekijä, jolla musta paita ja pitkät tummat hiukset istuu keskittyneen näköisenä.">
            <a:extLst>
              <a:ext uri="{FF2B5EF4-FFF2-40B4-BE49-F238E27FC236}">
                <a16:creationId xmlns:a16="http://schemas.microsoft.com/office/drawing/2014/main" id="{3D8E413D-F753-F17E-F8A5-A639068646E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1080" r="21080"/>
          <a:stretch/>
        </p:blipFill>
        <p:spPr/>
      </p:pic>
    </p:spTree>
    <p:extLst>
      <p:ext uri="{BB962C8B-B14F-4D97-AF65-F5344CB8AC3E}">
        <p14:creationId xmlns:p14="http://schemas.microsoft.com/office/powerpoint/2010/main" val="171323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486C85-71E5-6729-0C65-99435970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Palveluiden verkoston keskeiset käsitteet 1/2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2FB426F-CE80-FA16-AE3A-3F586E121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360" y="6021288"/>
            <a:ext cx="1800200" cy="79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EE958-6E68-D1A5-59AD-15A21E28AC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188" y="1412776"/>
            <a:ext cx="11521280" cy="4753223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Palveluiden verkosto</a:t>
            </a:r>
            <a:endParaRPr lang="fi-FI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Palveluiden ja asiointikanavien muodostama kokonaisuus sisältäen fyysisissä toimipisteissä tarjottavat palvelut, liikkuvat palvelut, digitaaliset palvelut sekä oman ja ostopalvelut</a:t>
            </a:r>
          </a:p>
          <a:p>
            <a:pPr marL="24120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i-FI" sz="2400" b="1" i="0" u="none" strike="noStrike" kern="1200" spc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Lähi-asema</a:t>
            </a:r>
            <a:endParaRPr lang="fi-FI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Toimipiste, jossa on yksittäisiä sosiaali- ja terveyspalveluita. Lisäksi lähiasemaa voidaan hyödyntää liikkuvien palvelujen tiloina. </a:t>
            </a:r>
          </a:p>
          <a:p>
            <a:pPr marL="24120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i-FI" sz="24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Liikkuvat palvelut</a:t>
            </a:r>
            <a:endParaRPr lang="fi-FI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Palvelut, jotka liikkuvat asukkaiden luokse tarpeiden mukaan sen sijaan että niitä tarjotaan vakiintuneessa toimipisteessä. Tapaamispaikka voi olla asiakkaan koti, hyvinvointialueen toimipiste, muu julkinen tila.</a:t>
            </a: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70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081C-9E25-C11A-934E-B10437B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Palveluiden verkoston keskeiset käsitteet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362268-F9DA-C4ED-C608-3CFD96A01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412776"/>
            <a:ext cx="11233151" cy="4321175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Sote-asema</a:t>
            </a:r>
            <a:endParaRPr lang="fi-FI" sz="2800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Fyysinen toimipiste, josta asukas saa tarvitsemiaan sosiaali- ja terveyspalveluita. Sote-asemat voivat erota palveluvalikoimaltaan toisistaan.</a:t>
            </a:r>
          </a:p>
          <a:p>
            <a:pPr marL="24120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Sote-kampukset</a:t>
            </a:r>
            <a:endParaRPr lang="fi-FI" sz="2800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Sosiaali- ja terveyspalvelujen osaamisen ydinkeskuksia. Näitä ovat Kaupin, Hatanpään, Sastamalan ja Valkeakosken kampukset. </a:t>
            </a: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fi-FI" sz="24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8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Osaamiskeskittymä</a:t>
            </a:r>
            <a:endParaRPr lang="fi-FI" sz="2800" b="0" i="0" u="none" strike="noStrike" dirty="0">
              <a:effectLst/>
              <a:latin typeface="Arial" panose="020B0604020202020204" pitchFamily="34" charset="0"/>
            </a:endParaRPr>
          </a:p>
          <a:p>
            <a:pPr marL="45720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24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Moniammatillinen sosiaali- ja terveyspalveluiden tuottamisen maantieteellinen keskittymä. Osaamiskeskittymä voi pitää sisällään sote-kampuksen, sote-aseman ja lähiasemia.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31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7ED18-6181-6F76-1A00-2752B7C2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Aluevaltuuston 14.8.2023 hyväksymät </a:t>
            </a:r>
            <a:br>
              <a:rPr lang="fi-FI" dirty="0"/>
            </a:br>
            <a:r>
              <a:rPr lang="fi-FI" dirty="0"/>
              <a:t>palveluverkon kehittämisen periaatteet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478EEE-15F3-3CCD-6575-7244B63910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772816"/>
            <a:ext cx="11233151" cy="432117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dirty="0"/>
              <a:t> </a:t>
            </a:r>
            <a:r>
              <a:rPr lang="fi-FI" b="1" dirty="0">
                <a:solidFill>
                  <a:schemeClr val="tx2"/>
                </a:solidFill>
              </a:rPr>
              <a:t>Yleisiä periaatteita </a:t>
            </a:r>
            <a:r>
              <a:rPr lang="fi-FI" dirty="0"/>
              <a:t>muun muassa</a:t>
            </a:r>
          </a:p>
          <a:p>
            <a:pPr marL="719455" lvl="3" indent="-215900"/>
            <a:r>
              <a:rPr lang="fi-FI" sz="2400" dirty="0">
                <a:cs typeface="Calibri" panose="020F0502020204030204" pitchFamily="34" charset="0"/>
              </a:rPr>
              <a:t>Asukkaiden palvelutarpeiden ymmärrys ja osallistuminen ovat suunnittelun keskiössä</a:t>
            </a:r>
            <a:endParaRPr lang="fi-FI" sz="24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719455" lvl="3" indent="-215900"/>
            <a:r>
              <a:rPr lang="fi-FI" sz="2400" dirty="0">
                <a:cs typeface="Calibri" panose="020F0502020204030204" pitchFamily="34" charset="0"/>
              </a:rPr>
              <a:t>Palveluiden verkostoa suunniteltaessa otetaan huomioon väestön määrän ja ikärakenteen muutokset</a:t>
            </a:r>
          </a:p>
          <a:p>
            <a:pPr marL="719455" lvl="3" indent="-215900"/>
            <a:r>
              <a:rPr lang="fi-FI" sz="2400" dirty="0"/>
              <a:t>Asiakkaan usein ja toistuvasti tarvitsemat palvelut tuotetaan lähipalveluina, esimerkiksi kotiin annettavat palvelut</a:t>
            </a:r>
            <a:endParaRPr lang="fi-FI" sz="2400" dirty="0">
              <a:cs typeface="Arial" panose="020B0604020202020204"/>
            </a:endParaRPr>
          </a:p>
          <a:p>
            <a:pPr marL="719455" lvl="3" indent="-215900"/>
            <a:r>
              <a:rPr lang="fi-FI" sz="2400" dirty="0">
                <a:cs typeface="Calibri" panose="020F0502020204030204" pitchFamily="34" charset="0"/>
              </a:rPr>
              <a:t>Palvelut ovat mahdollisuuksien mukaan julkisten kulkuyhteyksien varrella ja luonnollisten asiointi- ja palvelukeskittymien läheisyydessä </a:t>
            </a:r>
          </a:p>
          <a:p>
            <a:pPr marL="719455" lvl="3" indent="-215900"/>
            <a:endParaRPr lang="fi-FI" sz="2400" dirty="0">
              <a:solidFill>
                <a:srgbClr val="21212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6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B9AF85E-1613-C6A6-0371-AD0FE8BB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360" y="6021288"/>
            <a:ext cx="1800200" cy="79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E7ED18-6181-6F76-1A00-2752B7C2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Aluevaltuuston 14.8.2023 hyväksymät </a:t>
            </a:r>
            <a:br>
              <a:rPr lang="fi-FI" dirty="0"/>
            </a:br>
            <a:r>
              <a:rPr lang="fi-FI" dirty="0"/>
              <a:t>palveluverkon kehittämisen periaatteet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478EEE-15F3-3CCD-6575-7244B63910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188" y="1805409"/>
            <a:ext cx="11233151" cy="4609207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fi-FI" dirty="0"/>
              <a:t> Palvelukohtaisia periaatteita ovat muun muassa</a:t>
            </a:r>
            <a:endParaRPr lang="fi-FI" b="1" dirty="0">
              <a:cs typeface="Arial" panose="020B0604020202020204"/>
            </a:endParaRPr>
          </a:p>
          <a:p>
            <a:pPr marL="719455" lvl="3" indent="-215900"/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F2105"/>
                </a:solidFill>
                <a:effectLst/>
                <a:uLnTx/>
                <a:uFillTx/>
                <a:latin typeface="+mn-lt"/>
                <a:ea typeface="Inter" panose="02000503000000020004" pitchFamily="2" charset="0"/>
                <a:cs typeface="Calibri Light"/>
              </a:rPr>
              <a:t>Digitaalisia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Inter" panose="02000503000000020004" pitchFamily="2" charset="0"/>
                <a:cs typeface="Calibri Light"/>
              </a:rPr>
              <a:t>palveluja lisätään voimakkaasti ja näin luodaan vaihtoehtoja asukkaille ja työntekijöille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 Light"/>
            </a:endParaRPr>
          </a:p>
          <a:p>
            <a:pPr marL="719455" lvl="3" indent="-215900"/>
            <a:r>
              <a:rPr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Inter" panose="02000503000000020004" pitchFamily="2" charset="0"/>
                <a:cs typeface="Calibri Light"/>
              </a:rPr>
              <a:t>Sote-asema sisältää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Inter" panose="02000503000000020004" pitchFamily="2" charset="0"/>
                <a:cs typeface="Calibri Light"/>
              </a:rPr>
              <a:t> </a:t>
            </a:r>
            <a:r>
              <a:rPr kumimoji="0" lang="fi-FI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asukkaiden palvelutarpeen mukaiset avopalvelujen sekä sosiaali- että terveyspalvelut, joilla mahdollistetaan asiakkaalle sujuva asiointi ja helppo yhteydensaanti. </a:t>
            </a:r>
            <a:endParaRPr lang="fi-FI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 Light"/>
            </a:endParaRPr>
          </a:p>
          <a:p>
            <a:pPr marL="719455" lvl="3" indent="-215900"/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Alueelliset</a:t>
            </a:r>
            <a:r>
              <a:rPr kumimoji="0" lang="fi-FI" sz="2400" b="0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osaamiskeskittymät tarjoavat harvemmin tarvittavia, erityisosaamista vaativia palveluja ja erikoislaitteistoa.</a:t>
            </a:r>
            <a:r>
              <a:rPr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 Tällaisia palveluita ovat esimerkiksi diabeteksen hoito ja dialyysihoidot</a:t>
            </a:r>
          </a:p>
          <a:p>
            <a:pPr marL="719455" lvl="3" indent="-215900"/>
            <a:r>
              <a:rPr kumimoji="0" lang="fi-FI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Sote-aseman suotuisana väestöpohjana pidetään 20 000 – 30 000 asukkaan väestöpohjaa.</a:t>
            </a:r>
            <a:r>
              <a:rPr lang="fi-FI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 Light"/>
              </a:rPr>
              <a:t> 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 Light"/>
            </a:endParaRPr>
          </a:p>
          <a:p>
            <a:pPr marL="359410" lvl="1" indent="-215900"/>
            <a:endParaRPr lang="fi-F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 Light"/>
            </a:endParaRPr>
          </a:p>
          <a:p>
            <a:pPr marL="359410" lvl="1" indent="-215900"/>
            <a:endParaRPr lang="fi-FI" b="0" i="0" u="none" strike="noStrike" noProof="0" dirty="0">
              <a:solidFill>
                <a:srgbClr val="0F2105"/>
              </a:solidFill>
              <a:latin typeface="+mj-lt"/>
              <a:cs typeface="Arial" panose="020B0604020202020204"/>
            </a:endParaRPr>
          </a:p>
          <a:p>
            <a:pPr marL="359410" lvl="1" indent="-215900"/>
            <a:endParaRPr lang="fi-FI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359410" lvl="1" indent="-215900"/>
            <a:endParaRPr lang="fi-FI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359410" lvl="1" indent="-215900"/>
            <a:endParaRPr lang="fi-FI" dirty="0">
              <a:solidFill>
                <a:srgbClr val="21212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9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F96A19-930D-2A81-9C62-11A6516E4C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4032" y="548680"/>
            <a:ext cx="5472114" cy="4321175"/>
          </a:xfrm>
        </p:spPr>
        <p:txBody>
          <a:bodyPr vert="horz" lIns="0" tIns="0" rIns="0" bIns="0" rtlCol="0" anchor="t">
            <a:noAutofit/>
          </a:bodyPr>
          <a:lstStyle/>
          <a:p>
            <a:pPr marL="359410" lvl="1" indent="-215900"/>
            <a:r>
              <a:rPr lang="fi-FI" dirty="0">
                <a:latin typeface="+mj-lt"/>
              </a:rPr>
              <a:t>L</a:t>
            </a:r>
            <a:r>
              <a:rPr lang="fi-FI" b="0" i="0" u="none" strike="noStrike" noProof="0" dirty="0">
                <a:latin typeface="+mj-lt"/>
              </a:rPr>
              <a:t>isätään kiirevastaanottoaikojen määrää ja aukioloja. </a:t>
            </a:r>
            <a:endParaRPr lang="fi-FI"/>
          </a:p>
          <a:p>
            <a:pPr marL="359410" lvl="1" indent="-215900"/>
            <a:r>
              <a:rPr lang="fi-FI" b="0" dirty="0">
                <a:solidFill>
                  <a:srgbClr val="0F2105"/>
                </a:solidFill>
                <a:latin typeface="+mj-lt"/>
                <a:cs typeface="Calibri Light"/>
              </a:rPr>
              <a:t>Kotisairaalatoiminnan laajentaminen koko hyvinvointialueelle </a:t>
            </a:r>
            <a:r>
              <a:rPr lang="fi-FI" dirty="0">
                <a:solidFill>
                  <a:srgbClr val="0F2105"/>
                </a:solidFill>
                <a:latin typeface="+mj-lt"/>
                <a:cs typeface="Calibri Light"/>
              </a:rPr>
              <a:t>- tavoitteena</a:t>
            </a:r>
            <a:r>
              <a:rPr lang="fi-FI" b="0" dirty="0">
                <a:solidFill>
                  <a:srgbClr val="0F2105"/>
                </a:solidFill>
                <a:latin typeface="+mj-lt"/>
                <a:cs typeface="Calibri Light"/>
              </a:rPr>
              <a:t> vähentää sairaalavuodepaikkojen määrää ja lyhentää hoitojaksojen pituuksia.</a:t>
            </a:r>
          </a:p>
          <a:p>
            <a:pPr marL="359410" lvl="1" indent="-215900"/>
            <a:r>
              <a:rPr lang="fi-FI" b="0" dirty="0">
                <a:solidFill>
                  <a:srgbClr val="0F2105"/>
                </a:solidFill>
                <a:latin typeface="+mj-lt"/>
                <a:cs typeface="Calibri Light"/>
              </a:rPr>
              <a:t>Lähisairaalaverkkoa</a:t>
            </a:r>
            <a:r>
              <a:rPr lang="fi-FI" dirty="0">
                <a:solidFill>
                  <a:srgbClr val="0F2105"/>
                </a:solidFill>
                <a:latin typeface="+mj-lt"/>
                <a:cs typeface="Calibri Light"/>
              </a:rPr>
              <a:t> tiivistetään</a:t>
            </a:r>
            <a:r>
              <a:rPr lang="fi-FI" b="0" dirty="0">
                <a:solidFill>
                  <a:srgbClr val="0F2105"/>
                </a:solidFill>
                <a:latin typeface="+mj-lt"/>
                <a:cs typeface="Calibri Light"/>
              </a:rPr>
              <a:t> siten, että turvataan asiakkaiden saavutettavuus hyvinvointialueen kaikissa osissa, mutta samalla </a:t>
            </a:r>
            <a:r>
              <a:rPr lang="fi-FI" dirty="0">
                <a:solidFill>
                  <a:srgbClr val="0F2105"/>
                </a:solidFill>
                <a:latin typeface="+mj-lt"/>
                <a:cs typeface="Calibri Light"/>
              </a:rPr>
              <a:t>turvataan </a:t>
            </a:r>
            <a:r>
              <a:rPr lang="fi-FI" b="0" dirty="0">
                <a:solidFill>
                  <a:srgbClr val="0F2105"/>
                </a:solidFill>
                <a:latin typeface="+mj-lt"/>
                <a:cs typeface="Calibri Light"/>
              </a:rPr>
              <a:t>riittävät resurssit ja muut toimintaedellytykset.   </a:t>
            </a:r>
          </a:p>
          <a:p>
            <a:pPr marL="215900" indent="-215900"/>
            <a:endParaRPr lang="fi-FI" sz="2400" dirty="0">
              <a:cs typeface="Arial" panose="020B0604020202020204"/>
            </a:endParaRPr>
          </a:p>
        </p:txBody>
      </p:sp>
      <p:pic>
        <p:nvPicPr>
          <p:cNvPr id="14" name="Kuvan paikkamerkki 13" descr="Pirkanmaan hyvinvointialueen työntekijä Pirhan autossa. Katsoo kameraan ja hymyilee.">
            <a:extLst>
              <a:ext uri="{FF2B5EF4-FFF2-40B4-BE49-F238E27FC236}">
                <a16:creationId xmlns:a16="http://schemas.microsoft.com/office/drawing/2014/main" id="{801DDE7A-42D2-09C9-BEB8-759A1451F3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r="21080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30D8A30-BE19-A7B3-3E7A-6B54C72F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0" y="-923925"/>
            <a:ext cx="5472113" cy="92392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Suunnitelmia</a:t>
            </a:r>
          </a:p>
        </p:txBody>
      </p:sp>
    </p:spTree>
    <p:extLst>
      <p:ext uri="{BB962C8B-B14F-4D97-AF65-F5344CB8AC3E}">
        <p14:creationId xmlns:p14="http://schemas.microsoft.com/office/powerpoint/2010/main" val="2396055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4433AC9-32E8-4852-9E10-5A5822690FC3}"/>
    </a:ext>
  </a:extLst>
</a:theme>
</file>

<file path=ppt/theme/theme2.xml><?xml version="1.0" encoding="utf-8"?>
<a:theme xmlns:a="http://schemas.openxmlformats.org/drawingml/2006/main" name="PHA_kelta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5D29AA7A-CD7A-44C4-AF57-9C23DF881C3F}"/>
    </a:ext>
  </a:extLst>
</a:theme>
</file>

<file path=ppt/theme/theme3.xml><?xml version="1.0" encoding="utf-8"?>
<a:theme xmlns:a="http://schemas.openxmlformats.org/drawingml/2006/main" name="PHA_purppur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9F62007-6372-45CF-8A51-13BB55BF629B}"/>
    </a:ext>
  </a:extLst>
</a:theme>
</file>

<file path=ppt/theme/theme4.xml><?xml version="1.0" encoding="utf-8"?>
<a:theme xmlns:a="http://schemas.openxmlformats.org/drawingml/2006/main" name="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D91A697D-A2F0-4DA3-94F1-BCB9228AFA9B}"/>
    </a:ext>
  </a:extLst>
</a:theme>
</file>

<file path=ppt/theme/theme5.xml><?xml version="1.0" encoding="utf-8"?>
<a:theme xmlns:a="http://schemas.openxmlformats.org/drawingml/2006/main" name="PHA_roos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20E0BB0C-9175-4E5C-85E9-1FE57EFF982A}"/>
    </a:ext>
  </a:extLst>
</a:theme>
</file>

<file path=ppt/theme/theme6.xml><?xml version="1.0" encoding="utf-8"?>
<a:theme xmlns:a="http://schemas.openxmlformats.org/drawingml/2006/main" name="1_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_PP-malli_Arial_102022.potx" id="{115F500B-2E5D-4D83-93EF-2629CA59C98E}" vid="{A6431DB6-22D1-463A-9B71-A48F9F7F12ED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9C710CF6C613A4D812C6951243CD7DC" ma:contentTypeVersion="3" ma:contentTypeDescription="Luo uusi asiakirja." ma:contentTypeScope="" ma:versionID="531c23f044763c533af7476167342907">
  <xsd:schema xmlns:xsd="http://www.w3.org/2001/XMLSchema" xmlns:xs="http://www.w3.org/2001/XMLSchema" xmlns:p="http://schemas.microsoft.com/office/2006/metadata/properties" xmlns:ns2="bc9c7541-7c1d-42da-87e8-5dab00a701a1" targetNamespace="http://schemas.microsoft.com/office/2006/metadata/properties" ma:root="true" ma:fieldsID="4f57c11bbe8428d19de79ec2604c247f" ns2:_="">
    <xsd:import namespace="bc9c7541-7c1d-42da-87e8-5dab00a70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c7541-7c1d-42da-87e8-5dab00a70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CF855-301E-42EE-B53E-38FA73B44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c7541-7c1d-42da-87e8-5dab00a70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3E2A5-7109-4023-B9F8-4DFE9F4C1F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 mallipohja</Template>
  <TotalTime>504</TotalTime>
  <Words>1628</Words>
  <Application>Microsoft Office PowerPoint</Application>
  <PresentationFormat>Laajakuva</PresentationFormat>
  <Paragraphs>263</Paragraphs>
  <Slides>34</Slides>
  <Notes>0</Notes>
  <HiddenSlides>6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44" baseType="lpstr">
      <vt:lpstr>Arial</vt:lpstr>
      <vt:lpstr>Arial,Sans-Serif</vt:lpstr>
      <vt:lpstr>Calibri</vt:lpstr>
      <vt:lpstr>Pirkanmaan hyvinvointialue_perus</vt:lpstr>
      <vt:lpstr>PHA_keltainen</vt:lpstr>
      <vt:lpstr>PHA_purppura</vt:lpstr>
      <vt:lpstr>PHA_sininen</vt:lpstr>
      <vt:lpstr>PHA_roosa</vt:lpstr>
      <vt:lpstr>1_Pirkanmaan hyvinvointialue_perus</vt:lpstr>
      <vt:lpstr>think-cell Slide</vt:lpstr>
      <vt:lpstr>Asukastilaisuudet palvelujen verkostosta 2023</vt:lpstr>
      <vt:lpstr>Palvelemme pirkanmaalaisia paremmin, uudistuen rohkeasti ja kestävästi </vt:lpstr>
      <vt:lpstr>Palvelujen verkoston uudistamisen tavoitteet</vt:lpstr>
      <vt:lpstr>Nyt tehty konkreettinen suunnitelma</vt:lpstr>
      <vt:lpstr>Palveluiden verkoston keskeiset käsitteet 1/2</vt:lpstr>
      <vt:lpstr>Palveluiden verkoston keskeiset käsitteet 2/2</vt:lpstr>
      <vt:lpstr>Aluevaltuuston 14.8.2023 hyväksymät  palveluverkon kehittämisen periaatteet 1/2</vt:lpstr>
      <vt:lpstr>Aluevaltuuston 14.8.2023 hyväksymät  palveluverkon kehittämisen periaatteet 2/2</vt:lpstr>
      <vt:lpstr>Suunnitelmia</vt:lpstr>
      <vt:lpstr>Vastaanottopalveluiden ja työikäisten sosiaalipalveluiden selvitys</vt:lpstr>
      <vt:lpstr>Nykytilanne</vt:lpstr>
      <vt:lpstr>Muutospaineet</vt:lpstr>
      <vt:lpstr>Palvelujen käytön jakautumisen tavoite vuonna 2035</vt:lpstr>
      <vt:lpstr>Toimipisteverkon tiivistämisen ehtona ovat toimivat liikkuvat palvelut ja digipalvelut</vt:lpstr>
      <vt:lpstr>Mitä ja missä ovat liikkuvat palvelut?</vt:lpstr>
      <vt:lpstr>Tavoitteena vastaanottopalvelujen ja työikäisten sosiaalipalvelujen yhteiset toimipisteet</vt:lpstr>
      <vt:lpstr>Toimipisteiden laaja sosiaalipalvelujen palveluvalikoima</vt:lpstr>
      <vt:lpstr>Toimipisteet on sijoitettu asukkaiden kulkusuuntiin, liikenneyhteydet huomioitu</vt:lpstr>
      <vt:lpstr>Asiakkaan ja potilaan valinnanvapaus </vt:lpstr>
      <vt:lpstr>Pirkanmaan  kiirevastaanotot ja vuodeosastoselvitys</vt:lpstr>
      <vt:lpstr>Esitys: kiirevastaanotot  </vt:lpstr>
      <vt:lpstr>Vuodeosastojen verkoston uudistamisen tausta</vt:lpstr>
      <vt:lpstr>Vuodeosastoverkoston suunnittelu</vt:lpstr>
      <vt:lpstr>Vuodeosastojen lakkautusesitykset vuodelle 2024</vt:lpstr>
      <vt:lpstr>Vuodeosaston lakkautusesitys vuosille 2025-2026</vt:lpstr>
      <vt:lpstr>Vuodeosastojen lakkautusesitys vuosille 2026-2030  </vt:lpstr>
      <vt:lpstr>Esitys: vuodeosastot 2035 </vt:lpstr>
      <vt:lpstr>Kotona asumista tuetaan kotisairaalan ja palliatiivisen keskuksen avulla </vt:lpstr>
      <vt:lpstr>Ensihoidon sote-ambulanssien  laajennettu tehtävänkuva </vt:lpstr>
      <vt:lpstr>Ikääntyneiden asumispalvelujen merkitys korostuu</vt:lpstr>
      <vt:lpstr>Keskustelu ja osallistuminen jatkuvat</vt:lpstr>
      <vt:lpstr>Asukkaiden osallistuminen: syyskuussa kysely</vt:lpstr>
      <vt:lpstr>Asukkaiden osallistuminen: digipalvelut ja kiireellinen hoito </vt:lpstr>
      <vt:lpstr> pirha.fi/palveluverkko</vt:lpstr>
    </vt:vector>
  </TitlesOfParts>
  <Company>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Lehtinen Katja Tiia Emilia</dc:creator>
  <cp:keywords/>
  <cp:lastModifiedBy>Mattsson Joannina</cp:lastModifiedBy>
  <cp:revision>660</cp:revision>
  <dcterms:created xsi:type="dcterms:W3CDTF">2023-08-24T09:06:30Z</dcterms:created>
  <dcterms:modified xsi:type="dcterms:W3CDTF">2023-08-31T09:59:51Z</dcterms:modified>
</cp:coreProperties>
</file>